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A"/>
              <a:t>CASOS 311</a:t>
            </a:r>
          </a:p>
        </c:rich>
      </c:tx>
      <c:layout>
        <c:manualLayout>
          <c:xMode val="edge"/>
          <c:yMode val="edge"/>
          <c:x val="0.40937137748744051"/>
          <c:y val="5.367868026526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Hoja1!$A$1</c:f>
              <c:strCache>
                <c:ptCount val="1"/>
                <c:pt idx="0">
                  <c:v>Abierto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Hoja1!$B$1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D6-40E2-B3C2-4D07CF926E31}"/>
            </c:ext>
          </c:extLst>
        </c:ser>
        <c:ser>
          <c:idx val="1"/>
          <c:order val="1"/>
          <c:tx>
            <c:strRef>
              <c:f>Hoja1!$A$2</c:f>
              <c:strCache>
                <c:ptCount val="1"/>
                <c:pt idx="0">
                  <c:v>Cerrado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Hoja1!$B$2</c:f>
              <c:numCache>
                <c:formatCode>General</c:formatCode>
                <c:ptCount val="1"/>
                <c:pt idx="0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D6-40E2-B3C2-4D07CF926E31}"/>
            </c:ext>
          </c:extLst>
        </c:ser>
        <c:ser>
          <c:idx val="2"/>
          <c:order val="2"/>
          <c:tx>
            <c:strRef>
              <c:f>Hoja1!$A$3</c:f>
              <c:strCache>
                <c:ptCount val="1"/>
                <c:pt idx="0">
                  <c:v>Descartado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Hoja1!$B$3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D6-40E2-B3C2-4D07CF926E31}"/>
            </c:ext>
          </c:extLst>
        </c:ser>
        <c:ser>
          <c:idx val="3"/>
          <c:order val="3"/>
          <c:tx>
            <c:strRef>
              <c:f>Hoja1!$A$4</c:f>
              <c:strCache>
                <c:ptCount val="1"/>
                <c:pt idx="0">
                  <c:v>Cancelado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val>
            <c:numRef>
              <c:f>Hoja1!$B$4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D6-40E2-B3C2-4D07CF926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1101376"/>
        <c:axId val="121101936"/>
        <c:axId val="121093264"/>
      </c:bar3DChart>
      <c:catAx>
        <c:axId val="121101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1101936"/>
        <c:crosses val="autoZero"/>
        <c:auto val="1"/>
        <c:lblAlgn val="ctr"/>
        <c:lblOffset val="100"/>
        <c:noMultiLvlLbl val="0"/>
      </c:catAx>
      <c:valAx>
        <c:axId val="12110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121101376"/>
        <c:crosses val="autoZero"/>
        <c:crossBetween val="between"/>
      </c:valAx>
      <c:serAx>
        <c:axId val="121093264"/>
        <c:scaling>
          <c:orientation val="minMax"/>
        </c:scaling>
        <c:delete val="1"/>
        <c:axPos val="b"/>
        <c:majorTickMark val="none"/>
        <c:minorTickMark val="none"/>
        <c:tickLblPos val="nextTo"/>
        <c:crossAx val="12110193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7054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6951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28019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19858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84232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92580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115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07105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45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9101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310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4541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533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0624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3325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6328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6059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04F88B-C507-4E82-A115-97310F692E55}" type="datetimeFigureOut">
              <a:rPr lang="es-PA" smtClean="0"/>
              <a:t>05/20/2021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0A906-0F7D-417B-ADD6-BF5F528621D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2845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2BA961-BDD5-4BAC-B830-F431032AB75E}"/>
              </a:ext>
            </a:extLst>
          </p:cNvPr>
          <p:cNvSpPr txBox="1"/>
          <p:nvPr/>
        </p:nvSpPr>
        <p:spPr>
          <a:xfrm>
            <a:off x="3490240" y="1396495"/>
            <a:ext cx="7093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Solicitudes de Información resueltas o negadas, recibidas a través del 311</a:t>
            </a:r>
          </a:p>
          <a:p>
            <a:pPr algn="ctr"/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Centro de Atención Ciudadana, correspondiente al mes de Abril 2021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2D8196-4040-4D0A-B3FC-DBC991DA2F1E}"/>
              </a:ext>
            </a:extLst>
          </p:cNvPr>
          <p:cNvSpPr txBox="1"/>
          <p:nvPr/>
        </p:nvSpPr>
        <p:spPr>
          <a:xfrm>
            <a:off x="310279" y="5767342"/>
            <a:ext cx="2077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Actualizado por: 20-5-2021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Próxima actualización: 05-6-2021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Preparado por: Zaida Rodríguez</a:t>
            </a:r>
          </a:p>
          <a:p>
            <a:r>
              <a:rPr lang="es-PA" sz="1000" dirty="0">
                <a:latin typeface="Arial" panose="020B0604020202020204" pitchFamily="34" charset="0"/>
                <a:cs typeface="Arial" panose="020B0604020202020204" pitchFamily="34" charset="0"/>
              </a:rPr>
              <a:t>Validado por: Omar montilla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350700"/>
              </p:ext>
            </p:extLst>
          </p:nvPr>
        </p:nvGraphicFramePr>
        <p:xfrm>
          <a:off x="4423063" y="2556162"/>
          <a:ext cx="5749635" cy="307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667898" y="5767342"/>
            <a:ext cx="7374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100" dirty="0">
                <a:latin typeface="Arial" panose="020B0604020202020204" pitchFamily="34" charset="0"/>
                <a:cs typeface="Arial" panose="020B0604020202020204" pitchFamily="34" charset="0"/>
              </a:rPr>
              <a:t>Todos los casos fueron atendidos por los departamentos correspondientes, ningún caso descartado, ni cancelado.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931" y="573464"/>
            <a:ext cx="316409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6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1082</TotalTime>
  <Words>60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Iveth E. Díaz</dc:creator>
  <cp:lastModifiedBy>Zaida Rodriguez</cp:lastModifiedBy>
  <cp:revision>48</cp:revision>
  <dcterms:created xsi:type="dcterms:W3CDTF">2018-01-17T18:57:38Z</dcterms:created>
  <dcterms:modified xsi:type="dcterms:W3CDTF">2021-05-20T20:30:19Z</dcterms:modified>
</cp:coreProperties>
</file>