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256" r:id="rId2"/>
    <p:sldId id="258" r:id="rId3"/>
    <p:sldId id="259" r:id="rId4"/>
    <p:sldId id="317" r:id="rId5"/>
    <p:sldId id="260" r:id="rId6"/>
    <p:sldId id="261" r:id="rId7"/>
    <p:sldId id="262" r:id="rId8"/>
    <p:sldId id="263" r:id="rId9"/>
    <p:sldId id="264" r:id="rId10"/>
    <p:sldId id="265" r:id="rId11"/>
    <p:sldId id="266" r:id="rId12"/>
    <p:sldId id="267" r:id="rId13"/>
    <p:sldId id="268" r:id="rId14"/>
    <p:sldId id="269" r:id="rId15"/>
    <p:sldId id="31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8" r:id="rId53"/>
    <p:sldId id="309" r:id="rId54"/>
    <p:sldId id="311" r:id="rId55"/>
    <p:sldId id="312" r:id="rId56"/>
    <p:sldId id="313" r:id="rId57"/>
    <p:sldId id="314" r:id="rId58"/>
    <p:sldId id="315" r:id="rId59"/>
    <p:sldId id="316" r:id="rId6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F8B266-E793-4D14-AA71-3A558BB2D0D3}" v="1" dt="2022-01-18T14:35:20.4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47" autoAdjust="0"/>
    <p:restoredTop sz="85097" autoAdjust="0"/>
  </p:normalViewPr>
  <p:slideViewPr>
    <p:cSldViewPr snapToGrid="0">
      <p:cViewPr varScale="1">
        <p:scale>
          <a:sx n="76" d="100"/>
          <a:sy n="76" d="100"/>
        </p:scale>
        <p:origin x="2004" y="96"/>
      </p:cViewPr>
      <p:guideLst>
        <p:guide orient="horz" pos="2160"/>
        <p:guide pos="2880"/>
      </p:guideLst>
    </p:cSldViewPr>
  </p:slideViewPr>
  <p:outlineViewPr>
    <p:cViewPr>
      <p:scale>
        <a:sx n="33" d="100"/>
        <a:sy n="33" d="100"/>
      </p:scale>
      <p:origin x="0" y="-8014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asema Colebrook" userId="9eb9421f-ada3-4bbc-96f6-2d2d50a1ca36" providerId="ADAL" clId="{0FF8B266-E793-4D14-AA71-3A558BB2D0D3}"/>
    <pc:docChg chg="custSel modSld">
      <pc:chgData name="Irasema Colebrook" userId="9eb9421f-ada3-4bbc-96f6-2d2d50a1ca36" providerId="ADAL" clId="{0FF8B266-E793-4D14-AA71-3A558BB2D0D3}" dt="2022-01-24T14:37:14.077" v="10" actId="1076"/>
      <pc:docMkLst>
        <pc:docMk/>
      </pc:docMkLst>
      <pc:sldChg chg="modSp">
        <pc:chgData name="Irasema Colebrook" userId="9eb9421f-ada3-4bbc-96f6-2d2d50a1ca36" providerId="ADAL" clId="{0FF8B266-E793-4D14-AA71-3A558BB2D0D3}" dt="2022-01-24T14:37:14.077" v="10" actId="1076"/>
        <pc:sldMkLst>
          <pc:docMk/>
          <pc:sldMk cId="4000580806" sldId="256"/>
        </pc:sldMkLst>
        <pc:spChg chg="mod">
          <ac:chgData name="Irasema Colebrook" userId="9eb9421f-ada3-4bbc-96f6-2d2d50a1ca36" providerId="ADAL" clId="{0FF8B266-E793-4D14-AA71-3A558BB2D0D3}" dt="2022-01-24T14:37:14.077" v="10" actId="1076"/>
          <ac:spMkLst>
            <pc:docMk/>
            <pc:sldMk cId="4000580806" sldId="256"/>
            <ac:spMk id="3" creationId="{00000000-0000-0000-0000-000000000000}"/>
          </ac:spMkLst>
        </pc:spChg>
      </pc:sldChg>
      <pc:sldChg chg="delSp modSp">
        <pc:chgData name="Irasema Colebrook" userId="9eb9421f-ada3-4bbc-96f6-2d2d50a1ca36" providerId="ADAL" clId="{0FF8B266-E793-4D14-AA71-3A558BB2D0D3}" dt="2022-01-18T14:35:53.271" v="9" actId="478"/>
        <pc:sldMkLst>
          <pc:docMk/>
          <pc:sldMk cId="924642232" sldId="279"/>
        </pc:sldMkLst>
        <pc:spChg chg="del mod topLvl">
          <ac:chgData name="Irasema Colebrook" userId="9eb9421f-ada3-4bbc-96f6-2d2d50a1ca36" providerId="ADAL" clId="{0FF8B266-E793-4D14-AA71-3A558BB2D0D3}" dt="2022-01-18T14:35:53.271" v="9" actId="478"/>
          <ac:spMkLst>
            <pc:docMk/>
            <pc:sldMk cId="924642232" sldId="279"/>
            <ac:spMk id="5" creationId="{00000000-0000-0000-0000-000000000000}"/>
          </ac:spMkLst>
        </pc:spChg>
        <pc:spChg chg="mod topLvl">
          <ac:chgData name="Irasema Colebrook" userId="9eb9421f-ada3-4bbc-96f6-2d2d50a1ca36" providerId="ADAL" clId="{0FF8B266-E793-4D14-AA71-3A558BB2D0D3}" dt="2022-01-18T14:35:20.462" v="8" actId="165"/>
          <ac:spMkLst>
            <pc:docMk/>
            <pc:sldMk cId="924642232" sldId="279"/>
            <ac:spMk id="6" creationId="{00000000-0000-0000-0000-000000000000}"/>
          </ac:spMkLst>
        </pc:spChg>
        <pc:spChg chg="mod topLvl">
          <ac:chgData name="Irasema Colebrook" userId="9eb9421f-ada3-4bbc-96f6-2d2d50a1ca36" providerId="ADAL" clId="{0FF8B266-E793-4D14-AA71-3A558BB2D0D3}" dt="2022-01-18T14:35:20.462" v="8" actId="165"/>
          <ac:spMkLst>
            <pc:docMk/>
            <pc:sldMk cId="924642232" sldId="279"/>
            <ac:spMk id="7" creationId="{00000000-0000-0000-0000-000000000000}"/>
          </ac:spMkLst>
        </pc:spChg>
        <pc:spChg chg="mod topLvl">
          <ac:chgData name="Irasema Colebrook" userId="9eb9421f-ada3-4bbc-96f6-2d2d50a1ca36" providerId="ADAL" clId="{0FF8B266-E793-4D14-AA71-3A558BB2D0D3}" dt="2022-01-18T14:35:20.462" v="8" actId="165"/>
          <ac:spMkLst>
            <pc:docMk/>
            <pc:sldMk cId="924642232" sldId="279"/>
            <ac:spMk id="8" creationId="{00000000-0000-0000-0000-000000000000}"/>
          </ac:spMkLst>
        </pc:spChg>
        <pc:spChg chg="mod topLvl">
          <ac:chgData name="Irasema Colebrook" userId="9eb9421f-ada3-4bbc-96f6-2d2d50a1ca36" providerId="ADAL" clId="{0FF8B266-E793-4D14-AA71-3A558BB2D0D3}" dt="2022-01-18T14:35:20.462" v="8" actId="165"/>
          <ac:spMkLst>
            <pc:docMk/>
            <pc:sldMk cId="924642232" sldId="279"/>
            <ac:spMk id="9" creationId="{00000000-0000-0000-0000-000000000000}"/>
          </ac:spMkLst>
        </pc:spChg>
        <pc:spChg chg="mod topLvl">
          <ac:chgData name="Irasema Colebrook" userId="9eb9421f-ada3-4bbc-96f6-2d2d50a1ca36" providerId="ADAL" clId="{0FF8B266-E793-4D14-AA71-3A558BB2D0D3}" dt="2022-01-18T14:35:20.462" v="8" actId="165"/>
          <ac:spMkLst>
            <pc:docMk/>
            <pc:sldMk cId="924642232" sldId="279"/>
            <ac:spMk id="10" creationId="{00000000-0000-0000-0000-000000000000}"/>
          </ac:spMkLst>
        </pc:spChg>
        <pc:spChg chg="mod topLvl">
          <ac:chgData name="Irasema Colebrook" userId="9eb9421f-ada3-4bbc-96f6-2d2d50a1ca36" providerId="ADAL" clId="{0FF8B266-E793-4D14-AA71-3A558BB2D0D3}" dt="2022-01-18T14:35:20.462" v="8" actId="165"/>
          <ac:spMkLst>
            <pc:docMk/>
            <pc:sldMk cId="924642232" sldId="279"/>
            <ac:spMk id="11" creationId="{00000000-0000-0000-0000-000000000000}"/>
          </ac:spMkLst>
        </pc:spChg>
        <pc:spChg chg="mod topLvl">
          <ac:chgData name="Irasema Colebrook" userId="9eb9421f-ada3-4bbc-96f6-2d2d50a1ca36" providerId="ADAL" clId="{0FF8B266-E793-4D14-AA71-3A558BB2D0D3}" dt="2022-01-18T14:35:20.462" v="8" actId="165"/>
          <ac:spMkLst>
            <pc:docMk/>
            <pc:sldMk cId="924642232" sldId="279"/>
            <ac:spMk id="12" creationId="{00000000-0000-0000-0000-000000000000}"/>
          </ac:spMkLst>
        </pc:spChg>
        <pc:spChg chg="mod topLvl">
          <ac:chgData name="Irasema Colebrook" userId="9eb9421f-ada3-4bbc-96f6-2d2d50a1ca36" providerId="ADAL" clId="{0FF8B266-E793-4D14-AA71-3A558BB2D0D3}" dt="2022-01-18T14:35:20.462" v="8" actId="165"/>
          <ac:spMkLst>
            <pc:docMk/>
            <pc:sldMk cId="924642232" sldId="279"/>
            <ac:spMk id="13" creationId="{00000000-0000-0000-0000-000000000000}"/>
          </ac:spMkLst>
        </pc:spChg>
        <pc:grpChg chg="del mod">
          <ac:chgData name="Irasema Colebrook" userId="9eb9421f-ada3-4bbc-96f6-2d2d50a1ca36" providerId="ADAL" clId="{0FF8B266-E793-4D14-AA71-3A558BB2D0D3}" dt="2022-01-18T14:35:20.462" v="8" actId="165"/>
          <ac:grpSpMkLst>
            <pc:docMk/>
            <pc:sldMk cId="924642232" sldId="279"/>
            <ac:grpSpMk id="3" creationId="{00000000-0000-0000-0000-000000000000}"/>
          </ac:grpSpMkLst>
        </pc:grpChg>
      </pc:sldChg>
    </pc:docChg>
  </pc:docChgLst>
</pc:chgInfo>
</file>

<file path=ppt/diagrams/_rels/data3.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691675-5594-4369-9410-FACE29C5B81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F52DE196-69F1-430A-BD8F-D621D0CC2632}">
      <dgm:prSet phldrT="[Text]" custT="1"/>
      <dgm:spPr/>
      <dgm:t>
        <a:bodyPr/>
        <a:lstStyle/>
        <a:p>
          <a:r>
            <a:rPr lang="en-US" sz="2400" b="1"/>
            <a:t>ISO 26000</a:t>
          </a:r>
        </a:p>
      </dgm:t>
    </dgm:pt>
    <dgm:pt modelId="{BAEAFA26-25E2-450E-BB10-87298465C262}" type="parTrans" cxnId="{5C1D836C-FEB3-4E66-A0F8-7D3FDBAA07E0}">
      <dgm:prSet/>
      <dgm:spPr/>
      <dgm:t>
        <a:bodyPr/>
        <a:lstStyle/>
        <a:p>
          <a:endParaRPr lang="en-US"/>
        </a:p>
      </dgm:t>
    </dgm:pt>
    <dgm:pt modelId="{E7358B1D-9916-45D3-8547-5E853D55CE00}" type="sibTrans" cxnId="{5C1D836C-FEB3-4E66-A0F8-7D3FDBAA07E0}">
      <dgm:prSet/>
      <dgm:spPr/>
      <dgm:t>
        <a:bodyPr/>
        <a:lstStyle/>
        <a:p>
          <a:endParaRPr lang="en-US"/>
        </a:p>
      </dgm:t>
    </dgm:pt>
    <dgm:pt modelId="{8437967B-19CC-4E07-9146-28AC8A55FFA4}">
      <dgm:prSet phldrT="[Text]" custT="1"/>
      <dgm:spPr/>
      <dgm:t>
        <a:bodyPr/>
        <a:lstStyle/>
        <a:p>
          <a:r>
            <a:rPr lang="en-US" sz="1400" b="1" dirty="0"/>
            <a:t>ONU: Pacto Mundial y </a:t>
          </a:r>
          <a:r>
            <a:rPr lang="en-US" sz="1400" b="1" dirty="0" err="1"/>
            <a:t>Declaración</a:t>
          </a:r>
          <a:r>
            <a:rPr lang="en-US" sz="1400" b="1" dirty="0"/>
            <a:t> de los Derechos Humanos</a:t>
          </a:r>
        </a:p>
      </dgm:t>
    </dgm:pt>
    <dgm:pt modelId="{B2AF29D3-0081-4AF7-AFE5-9A1A7855FC9C}" type="parTrans" cxnId="{16BCFB27-C98D-46CA-B545-C3A5241132B4}">
      <dgm:prSet/>
      <dgm:spPr/>
      <dgm:t>
        <a:bodyPr/>
        <a:lstStyle/>
        <a:p>
          <a:endParaRPr lang="en-US"/>
        </a:p>
      </dgm:t>
    </dgm:pt>
    <dgm:pt modelId="{AD16CE98-9C1A-4018-9262-64DF47A3454C}" type="sibTrans" cxnId="{16BCFB27-C98D-46CA-B545-C3A5241132B4}">
      <dgm:prSet/>
      <dgm:spPr/>
      <dgm:t>
        <a:bodyPr/>
        <a:lstStyle/>
        <a:p>
          <a:endParaRPr lang="en-US" sz="2000" b="1"/>
        </a:p>
      </dgm:t>
    </dgm:pt>
    <dgm:pt modelId="{125EF01F-2C9F-47FE-941E-7FACA8204698}">
      <dgm:prSet phldrT="[Text]" custT="1"/>
      <dgm:spPr/>
      <dgm:t>
        <a:bodyPr/>
        <a:lstStyle/>
        <a:p>
          <a:r>
            <a:rPr lang="en-US" sz="1400" b="1" dirty="0" err="1"/>
            <a:t>Objetivos</a:t>
          </a:r>
          <a:r>
            <a:rPr lang="en-US" sz="1400" b="1" dirty="0"/>
            <a:t> de </a:t>
          </a:r>
          <a:r>
            <a:rPr lang="en-US" sz="1400" b="1" dirty="0" err="1"/>
            <a:t>Desarrollo</a:t>
          </a:r>
          <a:r>
            <a:rPr lang="en-US" sz="1400" b="1" dirty="0"/>
            <a:t> </a:t>
          </a:r>
          <a:r>
            <a:rPr lang="en-US" sz="1400" b="1" dirty="0" err="1"/>
            <a:t>Sostenible</a:t>
          </a:r>
          <a:r>
            <a:rPr lang="en-US" sz="1400" b="1" dirty="0"/>
            <a:t> de la ONU</a:t>
          </a:r>
        </a:p>
      </dgm:t>
    </dgm:pt>
    <dgm:pt modelId="{C6554018-54D3-477B-A96A-A4285C94A41A}" type="parTrans" cxnId="{2E4BB7C4-DB08-423C-B081-725A1685B390}">
      <dgm:prSet/>
      <dgm:spPr/>
      <dgm:t>
        <a:bodyPr/>
        <a:lstStyle/>
        <a:p>
          <a:endParaRPr lang="en-US"/>
        </a:p>
      </dgm:t>
    </dgm:pt>
    <dgm:pt modelId="{9FD7CDFB-DF81-4371-968B-1A11277B06F0}" type="sibTrans" cxnId="{2E4BB7C4-DB08-423C-B081-725A1685B390}">
      <dgm:prSet/>
      <dgm:spPr/>
      <dgm:t>
        <a:bodyPr/>
        <a:lstStyle/>
        <a:p>
          <a:endParaRPr lang="en-US" sz="2000" b="1"/>
        </a:p>
      </dgm:t>
    </dgm:pt>
    <dgm:pt modelId="{5D531999-BBF5-4BDA-A1CC-0F0EDC8B2BF5}">
      <dgm:prSet phldrT="[Text]"/>
      <dgm:spPr/>
      <dgm:t>
        <a:bodyPr/>
        <a:lstStyle/>
        <a:p>
          <a:r>
            <a:rPr lang="en-US" err="1"/>
            <a:t>Guías</a:t>
          </a:r>
          <a:r>
            <a:rPr lang="en-US"/>
            <a:t> de la OCDE</a:t>
          </a:r>
        </a:p>
      </dgm:t>
    </dgm:pt>
    <dgm:pt modelId="{586496A5-E002-4D43-B951-48A9DCE2EDC5}" type="parTrans" cxnId="{E8BBB9F0-5D4D-419D-992A-1E7D3C84DAE2}">
      <dgm:prSet/>
      <dgm:spPr/>
      <dgm:t>
        <a:bodyPr/>
        <a:lstStyle/>
        <a:p>
          <a:endParaRPr lang="en-US"/>
        </a:p>
      </dgm:t>
    </dgm:pt>
    <dgm:pt modelId="{19A87E0A-0ECF-4C52-A78A-78F46E30137F}" type="sibTrans" cxnId="{E8BBB9F0-5D4D-419D-992A-1E7D3C84DAE2}">
      <dgm:prSet/>
      <dgm:spPr/>
      <dgm:t>
        <a:bodyPr/>
        <a:lstStyle/>
        <a:p>
          <a:endParaRPr lang="en-US" sz="2000" b="1"/>
        </a:p>
      </dgm:t>
    </dgm:pt>
    <dgm:pt modelId="{07553406-F23E-4329-BDA3-8BFA6E08D294}">
      <dgm:prSet phldrT="[Text]" custT="1"/>
      <dgm:spPr/>
      <dgm:t>
        <a:bodyPr/>
        <a:lstStyle/>
        <a:p>
          <a:r>
            <a:rPr lang="en-US" sz="1400" b="1"/>
            <a:t>GRI Global Reporting Initiative</a:t>
          </a:r>
        </a:p>
      </dgm:t>
    </dgm:pt>
    <dgm:pt modelId="{D21EEBB6-942B-471C-9CE9-37D2A3497268}" type="parTrans" cxnId="{039FF4BE-99E2-4ECE-B736-42C0BBDA3689}">
      <dgm:prSet/>
      <dgm:spPr/>
      <dgm:t>
        <a:bodyPr/>
        <a:lstStyle/>
        <a:p>
          <a:endParaRPr lang="en-US"/>
        </a:p>
      </dgm:t>
    </dgm:pt>
    <dgm:pt modelId="{5F7B4984-B315-411C-8AF8-A87944F6C819}" type="sibTrans" cxnId="{039FF4BE-99E2-4ECE-B736-42C0BBDA3689}">
      <dgm:prSet/>
      <dgm:spPr/>
      <dgm:t>
        <a:bodyPr/>
        <a:lstStyle/>
        <a:p>
          <a:endParaRPr lang="en-US" sz="2000" b="1"/>
        </a:p>
      </dgm:t>
    </dgm:pt>
    <dgm:pt modelId="{72E19DD4-456B-1544-AAD5-2E6348BDBAF3}">
      <dgm:prSet phldrT="[Text]" custT="1"/>
      <dgm:spPr/>
      <dgm:t>
        <a:bodyPr/>
        <a:lstStyle/>
        <a:p>
          <a:r>
            <a:rPr lang="en-US" sz="1400" b="1" dirty="0"/>
            <a:t>OIT </a:t>
          </a:r>
          <a:r>
            <a:rPr lang="en-US" sz="1400" b="1" dirty="0" err="1"/>
            <a:t>Organización</a:t>
          </a:r>
          <a:r>
            <a:rPr lang="en-US" sz="1400" b="1" dirty="0"/>
            <a:t> Internacional del </a:t>
          </a:r>
          <a:r>
            <a:rPr lang="en-US" sz="1400" b="1" dirty="0" err="1"/>
            <a:t>Trabajo</a:t>
          </a:r>
          <a:endParaRPr lang="en-US" sz="1400" b="1" dirty="0"/>
        </a:p>
      </dgm:t>
    </dgm:pt>
    <dgm:pt modelId="{4A190FAC-2D30-EF4D-B692-63AAA44C71AF}" type="parTrans" cxnId="{779A65E8-2CA0-2842-8BD4-FD4567044CEE}">
      <dgm:prSet/>
      <dgm:spPr/>
      <dgm:t>
        <a:bodyPr/>
        <a:lstStyle/>
        <a:p>
          <a:endParaRPr lang="en-US"/>
        </a:p>
      </dgm:t>
    </dgm:pt>
    <dgm:pt modelId="{568EEB02-16FB-874F-9FC1-88589DB7E6F4}" type="sibTrans" cxnId="{779A65E8-2CA0-2842-8BD4-FD4567044CEE}">
      <dgm:prSet/>
      <dgm:spPr/>
      <dgm:t>
        <a:bodyPr/>
        <a:lstStyle/>
        <a:p>
          <a:endParaRPr lang="en-US"/>
        </a:p>
      </dgm:t>
    </dgm:pt>
    <dgm:pt modelId="{075FA142-1822-7E47-B693-8866351A4795}">
      <dgm:prSet phldrT="[Text]" custT="1"/>
      <dgm:spPr/>
      <dgm:t>
        <a:bodyPr/>
        <a:lstStyle/>
        <a:p>
          <a:r>
            <a:rPr lang="en-US" sz="1400" b="1" dirty="0" err="1"/>
            <a:t>Grupo</a:t>
          </a:r>
          <a:r>
            <a:rPr lang="en-US" sz="1400" b="1" dirty="0"/>
            <a:t> de </a:t>
          </a:r>
          <a:r>
            <a:rPr lang="en-US" sz="1400" b="1" dirty="0" err="1"/>
            <a:t>trabajo</a:t>
          </a:r>
          <a:r>
            <a:rPr lang="en-US" sz="1400" b="1" dirty="0"/>
            <a:t> de la ONU </a:t>
          </a:r>
          <a:r>
            <a:rPr lang="en-US" sz="1400" b="1" dirty="0" err="1"/>
            <a:t>sobre</a:t>
          </a:r>
          <a:r>
            <a:rPr lang="en-US" sz="1400" b="1" dirty="0"/>
            <a:t> las </a:t>
          </a:r>
          <a:r>
            <a:rPr lang="en-US" sz="1400" b="1" dirty="0" err="1"/>
            <a:t>empresas</a:t>
          </a:r>
          <a:r>
            <a:rPr lang="en-US" sz="1400" b="1" dirty="0"/>
            <a:t> y los derechos </a:t>
          </a:r>
          <a:r>
            <a:rPr lang="en-US" sz="1400" b="1" dirty="0" err="1"/>
            <a:t>humanos</a:t>
          </a:r>
          <a:endParaRPr lang="en-US" sz="1400" b="1" dirty="0"/>
        </a:p>
      </dgm:t>
    </dgm:pt>
    <dgm:pt modelId="{D0ED5543-CEE9-494A-8794-59624B8F5E51}" type="parTrans" cxnId="{4FBB5E34-61F6-6A4C-BFF0-FD796553DE11}">
      <dgm:prSet/>
      <dgm:spPr/>
      <dgm:t>
        <a:bodyPr/>
        <a:lstStyle/>
        <a:p>
          <a:endParaRPr lang="en-US"/>
        </a:p>
      </dgm:t>
    </dgm:pt>
    <dgm:pt modelId="{A6C6D9FE-4C53-5B48-BF5F-16753253CE1A}" type="sibTrans" cxnId="{4FBB5E34-61F6-6A4C-BFF0-FD796553DE11}">
      <dgm:prSet/>
      <dgm:spPr/>
      <dgm:t>
        <a:bodyPr/>
        <a:lstStyle/>
        <a:p>
          <a:endParaRPr lang="en-US"/>
        </a:p>
      </dgm:t>
    </dgm:pt>
    <dgm:pt modelId="{DB661B78-022D-46D5-B9C8-61F104512671}" type="pres">
      <dgm:prSet presAssocID="{7E691675-5594-4369-9410-FACE29C5B813}" presName="Name0" presStyleCnt="0">
        <dgm:presLayoutVars>
          <dgm:chMax val="1"/>
          <dgm:dir/>
          <dgm:animLvl val="ctr"/>
          <dgm:resizeHandles val="exact"/>
        </dgm:presLayoutVars>
      </dgm:prSet>
      <dgm:spPr/>
    </dgm:pt>
    <dgm:pt modelId="{66A4B662-CD9A-456D-B02D-63F09D6BC72D}" type="pres">
      <dgm:prSet presAssocID="{F52DE196-69F1-430A-BD8F-D621D0CC2632}" presName="centerShape" presStyleLbl="node0" presStyleIdx="0" presStyleCnt="1" custScaleX="67581" custScaleY="64718" custLinFactNeighborX="-1376" custLinFactNeighborY="-3454"/>
      <dgm:spPr/>
    </dgm:pt>
    <dgm:pt modelId="{091BF5D8-8110-487B-9877-C58E7430BD41}" type="pres">
      <dgm:prSet presAssocID="{8437967B-19CC-4E07-9146-28AC8A55FFA4}" presName="node" presStyleLbl="node1" presStyleIdx="0" presStyleCnt="6" custScaleX="116574" custScaleY="122678" custRadScaleRad="94120" custRadScaleInc="1273">
        <dgm:presLayoutVars>
          <dgm:bulletEnabled val="1"/>
        </dgm:presLayoutVars>
      </dgm:prSet>
      <dgm:spPr/>
    </dgm:pt>
    <dgm:pt modelId="{CDB11D82-44BD-47FE-ABCC-8DA68DA58250}" type="pres">
      <dgm:prSet presAssocID="{8437967B-19CC-4E07-9146-28AC8A55FFA4}" presName="dummy" presStyleCnt="0"/>
      <dgm:spPr/>
    </dgm:pt>
    <dgm:pt modelId="{85D7630E-B385-4224-A70C-367514FA4ED4}" type="pres">
      <dgm:prSet presAssocID="{AD16CE98-9C1A-4018-9262-64DF47A3454C}" presName="sibTrans" presStyleLbl="sibTrans2D1" presStyleIdx="0" presStyleCnt="6"/>
      <dgm:spPr/>
    </dgm:pt>
    <dgm:pt modelId="{0563C88F-C793-794C-A9D8-16CB819A14FF}" type="pres">
      <dgm:prSet presAssocID="{72E19DD4-456B-1544-AAD5-2E6348BDBAF3}" presName="node" presStyleLbl="node1" presStyleIdx="1" presStyleCnt="6" custScaleX="114841" custScaleY="104871">
        <dgm:presLayoutVars>
          <dgm:bulletEnabled val="1"/>
        </dgm:presLayoutVars>
      </dgm:prSet>
      <dgm:spPr/>
    </dgm:pt>
    <dgm:pt modelId="{E6ED0D0F-A4CA-1E40-A66E-B3CDF9CF6A5F}" type="pres">
      <dgm:prSet presAssocID="{72E19DD4-456B-1544-AAD5-2E6348BDBAF3}" presName="dummy" presStyleCnt="0"/>
      <dgm:spPr/>
    </dgm:pt>
    <dgm:pt modelId="{DDEE84B5-30A1-DB42-945A-68D19D22F022}" type="pres">
      <dgm:prSet presAssocID="{568EEB02-16FB-874F-9FC1-88589DB7E6F4}" presName="sibTrans" presStyleLbl="sibTrans2D1" presStyleIdx="1" presStyleCnt="6"/>
      <dgm:spPr/>
    </dgm:pt>
    <dgm:pt modelId="{FBF7AC57-8D62-47F1-8409-E70C2DECDE68}" type="pres">
      <dgm:prSet presAssocID="{125EF01F-2C9F-47FE-941E-7FACA8204698}" presName="node" presStyleLbl="node1" presStyleIdx="2" presStyleCnt="6">
        <dgm:presLayoutVars>
          <dgm:bulletEnabled val="1"/>
        </dgm:presLayoutVars>
      </dgm:prSet>
      <dgm:spPr/>
    </dgm:pt>
    <dgm:pt modelId="{CE9E66EF-5370-4FA4-9A1F-C42DC7DF8C11}" type="pres">
      <dgm:prSet presAssocID="{125EF01F-2C9F-47FE-941E-7FACA8204698}" presName="dummy" presStyleCnt="0"/>
      <dgm:spPr/>
    </dgm:pt>
    <dgm:pt modelId="{7C79982A-E13D-4957-80C1-66FFAC066EC7}" type="pres">
      <dgm:prSet presAssocID="{9FD7CDFB-DF81-4371-968B-1A11277B06F0}" presName="sibTrans" presStyleLbl="sibTrans2D1" presStyleIdx="2" presStyleCnt="6"/>
      <dgm:spPr/>
    </dgm:pt>
    <dgm:pt modelId="{EC894F5D-7D54-4DD8-A323-6C4326EFF6AF}" type="pres">
      <dgm:prSet presAssocID="{5D531999-BBF5-4BDA-A1CC-0F0EDC8B2BF5}" presName="node" presStyleLbl="node1" presStyleIdx="3" presStyleCnt="6" custRadScaleRad="96825" custRadScaleInc="-1607">
        <dgm:presLayoutVars>
          <dgm:bulletEnabled val="1"/>
        </dgm:presLayoutVars>
      </dgm:prSet>
      <dgm:spPr/>
    </dgm:pt>
    <dgm:pt modelId="{D8BD2E39-897B-493F-9103-20032E03AAFA}" type="pres">
      <dgm:prSet presAssocID="{5D531999-BBF5-4BDA-A1CC-0F0EDC8B2BF5}" presName="dummy" presStyleCnt="0"/>
      <dgm:spPr/>
    </dgm:pt>
    <dgm:pt modelId="{9298429A-4168-45E1-974F-1AA78618153A}" type="pres">
      <dgm:prSet presAssocID="{19A87E0A-0ECF-4C52-A78A-78F46E30137F}" presName="sibTrans" presStyleLbl="sibTrans2D1" presStyleIdx="3" presStyleCnt="6"/>
      <dgm:spPr/>
    </dgm:pt>
    <dgm:pt modelId="{EFD37F2F-8B0D-5B48-A168-472723C39D3C}" type="pres">
      <dgm:prSet presAssocID="{075FA142-1822-7E47-B693-8866351A4795}" presName="node" presStyleLbl="node1" presStyleIdx="4" presStyleCnt="6" custScaleX="135902" custScaleY="132620">
        <dgm:presLayoutVars>
          <dgm:bulletEnabled val="1"/>
        </dgm:presLayoutVars>
      </dgm:prSet>
      <dgm:spPr/>
    </dgm:pt>
    <dgm:pt modelId="{B7E9D130-1C07-094A-A4C8-F98A88EA138C}" type="pres">
      <dgm:prSet presAssocID="{075FA142-1822-7E47-B693-8866351A4795}" presName="dummy" presStyleCnt="0"/>
      <dgm:spPr/>
    </dgm:pt>
    <dgm:pt modelId="{D8214E2C-5395-F74A-B575-5C441A137F45}" type="pres">
      <dgm:prSet presAssocID="{A6C6D9FE-4C53-5B48-BF5F-16753253CE1A}" presName="sibTrans" presStyleLbl="sibTrans2D1" presStyleIdx="4" presStyleCnt="6"/>
      <dgm:spPr/>
    </dgm:pt>
    <dgm:pt modelId="{BFBD1812-2270-489C-A8CB-055204C967CF}" type="pres">
      <dgm:prSet presAssocID="{07553406-F23E-4329-BDA3-8BFA6E08D294}" presName="node" presStyleLbl="node1" presStyleIdx="5" presStyleCnt="6" custScaleX="130208" custScaleY="113418" custRadScaleRad="109792" custRadScaleInc="-14544">
        <dgm:presLayoutVars>
          <dgm:bulletEnabled val="1"/>
        </dgm:presLayoutVars>
      </dgm:prSet>
      <dgm:spPr/>
    </dgm:pt>
    <dgm:pt modelId="{300B60D7-70D6-4693-B198-FEE9A03FE6A3}" type="pres">
      <dgm:prSet presAssocID="{07553406-F23E-4329-BDA3-8BFA6E08D294}" presName="dummy" presStyleCnt="0"/>
      <dgm:spPr/>
    </dgm:pt>
    <dgm:pt modelId="{B86F0D14-EF2F-4A72-8EAA-67C2A9E3F531}" type="pres">
      <dgm:prSet presAssocID="{5F7B4984-B315-411C-8AF8-A87944F6C819}" presName="sibTrans" presStyleLbl="sibTrans2D1" presStyleIdx="5" presStyleCnt="6" custLinFactNeighborY="0"/>
      <dgm:spPr/>
    </dgm:pt>
  </dgm:ptLst>
  <dgm:cxnLst>
    <dgm:cxn modelId="{AF313900-68BA-4621-B58B-0980FF331874}" type="presOf" srcId="{F52DE196-69F1-430A-BD8F-D621D0CC2632}" destId="{66A4B662-CD9A-456D-B02D-63F09D6BC72D}" srcOrd="0" destOrd="0" presId="urn:microsoft.com/office/officeart/2005/8/layout/radial6"/>
    <dgm:cxn modelId="{66705602-BC6C-4969-987B-C016C506A7AB}" type="presOf" srcId="{AD16CE98-9C1A-4018-9262-64DF47A3454C}" destId="{85D7630E-B385-4224-A70C-367514FA4ED4}" srcOrd="0" destOrd="0" presId="urn:microsoft.com/office/officeart/2005/8/layout/radial6"/>
    <dgm:cxn modelId="{5B7EA309-3F88-4B8C-AEC1-92FDD8B1A8B2}" type="presOf" srcId="{8437967B-19CC-4E07-9146-28AC8A55FFA4}" destId="{091BF5D8-8110-487B-9877-C58E7430BD41}" srcOrd="0" destOrd="0" presId="urn:microsoft.com/office/officeart/2005/8/layout/radial6"/>
    <dgm:cxn modelId="{BC1A0311-957C-475B-8085-407B18457609}" type="presOf" srcId="{19A87E0A-0ECF-4C52-A78A-78F46E30137F}" destId="{9298429A-4168-45E1-974F-1AA78618153A}" srcOrd="0" destOrd="0" presId="urn:microsoft.com/office/officeart/2005/8/layout/radial6"/>
    <dgm:cxn modelId="{16BCFB27-C98D-46CA-B545-C3A5241132B4}" srcId="{F52DE196-69F1-430A-BD8F-D621D0CC2632}" destId="{8437967B-19CC-4E07-9146-28AC8A55FFA4}" srcOrd="0" destOrd="0" parTransId="{B2AF29D3-0081-4AF7-AFE5-9A1A7855FC9C}" sibTransId="{AD16CE98-9C1A-4018-9262-64DF47A3454C}"/>
    <dgm:cxn modelId="{4FBB5E34-61F6-6A4C-BFF0-FD796553DE11}" srcId="{F52DE196-69F1-430A-BD8F-D621D0CC2632}" destId="{075FA142-1822-7E47-B693-8866351A4795}" srcOrd="4" destOrd="0" parTransId="{D0ED5543-CEE9-494A-8794-59624B8F5E51}" sibTransId="{A6C6D9FE-4C53-5B48-BF5F-16753253CE1A}"/>
    <dgm:cxn modelId="{4458BB36-F8FD-1441-847C-BC7FFB1350C4}" type="presOf" srcId="{568EEB02-16FB-874F-9FC1-88589DB7E6F4}" destId="{DDEE84B5-30A1-DB42-945A-68D19D22F022}" srcOrd="0" destOrd="0" presId="urn:microsoft.com/office/officeart/2005/8/layout/radial6"/>
    <dgm:cxn modelId="{A090C963-E056-4E33-A35C-649880FC066D}" type="presOf" srcId="{7E691675-5594-4369-9410-FACE29C5B813}" destId="{DB661B78-022D-46D5-B9C8-61F104512671}" srcOrd="0" destOrd="0" presId="urn:microsoft.com/office/officeart/2005/8/layout/radial6"/>
    <dgm:cxn modelId="{571A0F4A-A77D-4EDF-8A36-C77C775A4D92}" type="presOf" srcId="{9FD7CDFB-DF81-4371-968B-1A11277B06F0}" destId="{7C79982A-E13D-4957-80C1-66FFAC066EC7}" srcOrd="0" destOrd="0" presId="urn:microsoft.com/office/officeart/2005/8/layout/radial6"/>
    <dgm:cxn modelId="{5C1D836C-FEB3-4E66-A0F8-7D3FDBAA07E0}" srcId="{7E691675-5594-4369-9410-FACE29C5B813}" destId="{F52DE196-69F1-430A-BD8F-D621D0CC2632}" srcOrd="0" destOrd="0" parTransId="{BAEAFA26-25E2-450E-BB10-87298465C262}" sibTransId="{E7358B1D-9916-45D3-8547-5E853D55CE00}"/>
    <dgm:cxn modelId="{4429E76C-6344-B948-8DB4-FECAE8C6FE3A}" type="presOf" srcId="{075FA142-1822-7E47-B693-8866351A4795}" destId="{EFD37F2F-8B0D-5B48-A168-472723C39D3C}" srcOrd="0" destOrd="0" presId="urn:microsoft.com/office/officeart/2005/8/layout/radial6"/>
    <dgm:cxn modelId="{E7B9D36E-8EAA-B146-B375-F1425C5BC963}" type="presOf" srcId="{72E19DD4-456B-1544-AAD5-2E6348BDBAF3}" destId="{0563C88F-C793-794C-A9D8-16CB819A14FF}" srcOrd="0" destOrd="0" presId="urn:microsoft.com/office/officeart/2005/8/layout/radial6"/>
    <dgm:cxn modelId="{AA6835A9-BD5C-4FE7-8519-0798C181DD34}" type="presOf" srcId="{5D531999-BBF5-4BDA-A1CC-0F0EDC8B2BF5}" destId="{EC894F5D-7D54-4DD8-A323-6C4326EFF6AF}" srcOrd="0" destOrd="0" presId="urn:microsoft.com/office/officeart/2005/8/layout/radial6"/>
    <dgm:cxn modelId="{E530C2B0-8FF0-47B0-BE41-D02515F0D4CB}" type="presOf" srcId="{5F7B4984-B315-411C-8AF8-A87944F6C819}" destId="{B86F0D14-EF2F-4A72-8EAA-67C2A9E3F531}" srcOrd="0" destOrd="0" presId="urn:microsoft.com/office/officeart/2005/8/layout/radial6"/>
    <dgm:cxn modelId="{039FF4BE-99E2-4ECE-B736-42C0BBDA3689}" srcId="{F52DE196-69F1-430A-BD8F-D621D0CC2632}" destId="{07553406-F23E-4329-BDA3-8BFA6E08D294}" srcOrd="5" destOrd="0" parTransId="{D21EEBB6-942B-471C-9CE9-37D2A3497268}" sibTransId="{5F7B4984-B315-411C-8AF8-A87944F6C819}"/>
    <dgm:cxn modelId="{2E4BB7C4-DB08-423C-B081-725A1685B390}" srcId="{F52DE196-69F1-430A-BD8F-D621D0CC2632}" destId="{125EF01F-2C9F-47FE-941E-7FACA8204698}" srcOrd="2" destOrd="0" parTransId="{C6554018-54D3-477B-A96A-A4285C94A41A}" sibTransId="{9FD7CDFB-DF81-4371-968B-1A11277B06F0}"/>
    <dgm:cxn modelId="{A634E0C6-A102-4992-9C00-2B98A7736EF7}" type="presOf" srcId="{07553406-F23E-4329-BDA3-8BFA6E08D294}" destId="{BFBD1812-2270-489C-A8CB-055204C967CF}" srcOrd="0" destOrd="0" presId="urn:microsoft.com/office/officeart/2005/8/layout/radial6"/>
    <dgm:cxn modelId="{FBD412DB-F4A1-DF49-8385-EB05BBA83140}" type="presOf" srcId="{A6C6D9FE-4C53-5B48-BF5F-16753253CE1A}" destId="{D8214E2C-5395-F74A-B575-5C441A137F45}" srcOrd="0" destOrd="0" presId="urn:microsoft.com/office/officeart/2005/8/layout/radial6"/>
    <dgm:cxn modelId="{4EA6E5E0-4F6B-420A-BABA-6AFD55B28F79}" type="presOf" srcId="{125EF01F-2C9F-47FE-941E-7FACA8204698}" destId="{FBF7AC57-8D62-47F1-8409-E70C2DECDE68}" srcOrd="0" destOrd="0" presId="urn:microsoft.com/office/officeart/2005/8/layout/radial6"/>
    <dgm:cxn modelId="{779A65E8-2CA0-2842-8BD4-FD4567044CEE}" srcId="{F52DE196-69F1-430A-BD8F-D621D0CC2632}" destId="{72E19DD4-456B-1544-AAD5-2E6348BDBAF3}" srcOrd="1" destOrd="0" parTransId="{4A190FAC-2D30-EF4D-B692-63AAA44C71AF}" sibTransId="{568EEB02-16FB-874F-9FC1-88589DB7E6F4}"/>
    <dgm:cxn modelId="{E8BBB9F0-5D4D-419D-992A-1E7D3C84DAE2}" srcId="{F52DE196-69F1-430A-BD8F-D621D0CC2632}" destId="{5D531999-BBF5-4BDA-A1CC-0F0EDC8B2BF5}" srcOrd="3" destOrd="0" parTransId="{586496A5-E002-4D43-B951-48A9DCE2EDC5}" sibTransId="{19A87E0A-0ECF-4C52-A78A-78F46E30137F}"/>
    <dgm:cxn modelId="{7A4F5E81-2450-46F6-9870-C72FCACF3A77}" type="presParOf" srcId="{DB661B78-022D-46D5-B9C8-61F104512671}" destId="{66A4B662-CD9A-456D-B02D-63F09D6BC72D}" srcOrd="0" destOrd="0" presId="urn:microsoft.com/office/officeart/2005/8/layout/radial6"/>
    <dgm:cxn modelId="{D2ED0AC1-DF61-43E3-B0A8-1E3706E819CD}" type="presParOf" srcId="{DB661B78-022D-46D5-B9C8-61F104512671}" destId="{091BF5D8-8110-487B-9877-C58E7430BD41}" srcOrd="1" destOrd="0" presId="urn:microsoft.com/office/officeart/2005/8/layout/radial6"/>
    <dgm:cxn modelId="{19AA8DB7-DAA7-4EFD-91C7-C910B4D2A6F3}" type="presParOf" srcId="{DB661B78-022D-46D5-B9C8-61F104512671}" destId="{CDB11D82-44BD-47FE-ABCC-8DA68DA58250}" srcOrd="2" destOrd="0" presId="urn:microsoft.com/office/officeart/2005/8/layout/radial6"/>
    <dgm:cxn modelId="{6631FBFC-13A5-4A20-85B7-3B64980D21B6}" type="presParOf" srcId="{DB661B78-022D-46D5-B9C8-61F104512671}" destId="{85D7630E-B385-4224-A70C-367514FA4ED4}" srcOrd="3" destOrd="0" presId="urn:microsoft.com/office/officeart/2005/8/layout/radial6"/>
    <dgm:cxn modelId="{DFAC00B5-C4D7-C040-AC1C-3A7486657867}" type="presParOf" srcId="{DB661B78-022D-46D5-B9C8-61F104512671}" destId="{0563C88F-C793-794C-A9D8-16CB819A14FF}" srcOrd="4" destOrd="0" presId="urn:microsoft.com/office/officeart/2005/8/layout/radial6"/>
    <dgm:cxn modelId="{3672371D-FD3A-1741-9C98-6AA7FA1FA0AF}" type="presParOf" srcId="{DB661B78-022D-46D5-B9C8-61F104512671}" destId="{E6ED0D0F-A4CA-1E40-A66E-B3CDF9CF6A5F}" srcOrd="5" destOrd="0" presId="urn:microsoft.com/office/officeart/2005/8/layout/radial6"/>
    <dgm:cxn modelId="{FADAA36A-291A-584D-B2A9-6BFEC7036059}" type="presParOf" srcId="{DB661B78-022D-46D5-B9C8-61F104512671}" destId="{DDEE84B5-30A1-DB42-945A-68D19D22F022}" srcOrd="6" destOrd="0" presId="urn:microsoft.com/office/officeart/2005/8/layout/radial6"/>
    <dgm:cxn modelId="{73EC2832-C455-4826-A50C-4C17FADCFAA5}" type="presParOf" srcId="{DB661B78-022D-46D5-B9C8-61F104512671}" destId="{FBF7AC57-8D62-47F1-8409-E70C2DECDE68}" srcOrd="7" destOrd="0" presId="urn:microsoft.com/office/officeart/2005/8/layout/radial6"/>
    <dgm:cxn modelId="{9FCF461B-44F0-446D-B1D9-4E69AD06B726}" type="presParOf" srcId="{DB661B78-022D-46D5-B9C8-61F104512671}" destId="{CE9E66EF-5370-4FA4-9A1F-C42DC7DF8C11}" srcOrd="8" destOrd="0" presId="urn:microsoft.com/office/officeart/2005/8/layout/radial6"/>
    <dgm:cxn modelId="{055655D7-7C24-43B1-97CF-E5062970C110}" type="presParOf" srcId="{DB661B78-022D-46D5-B9C8-61F104512671}" destId="{7C79982A-E13D-4957-80C1-66FFAC066EC7}" srcOrd="9" destOrd="0" presId="urn:microsoft.com/office/officeart/2005/8/layout/radial6"/>
    <dgm:cxn modelId="{59F4D67A-09B5-4E51-8B92-635E7F0B5A21}" type="presParOf" srcId="{DB661B78-022D-46D5-B9C8-61F104512671}" destId="{EC894F5D-7D54-4DD8-A323-6C4326EFF6AF}" srcOrd="10" destOrd="0" presId="urn:microsoft.com/office/officeart/2005/8/layout/radial6"/>
    <dgm:cxn modelId="{20C61F38-D297-4CFA-8F06-1F0FDF3E9B8C}" type="presParOf" srcId="{DB661B78-022D-46D5-B9C8-61F104512671}" destId="{D8BD2E39-897B-493F-9103-20032E03AAFA}" srcOrd="11" destOrd="0" presId="urn:microsoft.com/office/officeart/2005/8/layout/radial6"/>
    <dgm:cxn modelId="{29ED6231-DB59-48CF-A919-F161CB825C6D}" type="presParOf" srcId="{DB661B78-022D-46D5-B9C8-61F104512671}" destId="{9298429A-4168-45E1-974F-1AA78618153A}" srcOrd="12" destOrd="0" presId="urn:microsoft.com/office/officeart/2005/8/layout/radial6"/>
    <dgm:cxn modelId="{73FD3E30-A4DA-344B-AF8C-306138BBBF67}" type="presParOf" srcId="{DB661B78-022D-46D5-B9C8-61F104512671}" destId="{EFD37F2F-8B0D-5B48-A168-472723C39D3C}" srcOrd="13" destOrd="0" presId="urn:microsoft.com/office/officeart/2005/8/layout/radial6"/>
    <dgm:cxn modelId="{01A06F8D-75D4-CC42-A94E-76510CD25D49}" type="presParOf" srcId="{DB661B78-022D-46D5-B9C8-61F104512671}" destId="{B7E9D130-1C07-094A-A4C8-F98A88EA138C}" srcOrd="14" destOrd="0" presId="urn:microsoft.com/office/officeart/2005/8/layout/radial6"/>
    <dgm:cxn modelId="{BA4F716E-98DB-404C-AA52-7A609F6DB0D7}" type="presParOf" srcId="{DB661B78-022D-46D5-B9C8-61F104512671}" destId="{D8214E2C-5395-F74A-B575-5C441A137F45}" srcOrd="15" destOrd="0" presId="urn:microsoft.com/office/officeart/2005/8/layout/radial6"/>
    <dgm:cxn modelId="{86CFCB5B-EAD0-47BC-BCAF-07376E3DCEDF}" type="presParOf" srcId="{DB661B78-022D-46D5-B9C8-61F104512671}" destId="{BFBD1812-2270-489C-A8CB-055204C967CF}" srcOrd="16" destOrd="0" presId="urn:microsoft.com/office/officeart/2005/8/layout/radial6"/>
    <dgm:cxn modelId="{E5486B11-37ED-4D7B-A147-6724ECE09527}" type="presParOf" srcId="{DB661B78-022D-46D5-B9C8-61F104512671}" destId="{300B60D7-70D6-4693-B198-FEE9A03FE6A3}" srcOrd="17" destOrd="0" presId="urn:microsoft.com/office/officeart/2005/8/layout/radial6"/>
    <dgm:cxn modelId="{63A0B454-92EF-43D3-B627-D8AD1863D319}" type="presParOf" srcId="{DB661B78-022D-46D5-B9C8-61F104512671}" destId="{B86F0D14-EF2F-4A72-8EAA-67C2A9E3F531}"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34ACD8-4C70-4314-AD6E-CCDE82F03318}" type="doc">
      <dgm:prSet loTypeId="urn:microsoft.com/office/officeart/2005/8/layout/gear1" loCatId="relationship" qsTypeId="urn:microsoft.com/office/officeart/2005/8/quickstyle/simple1" qsCatId="simple" csTypeId="urn:microsoft.com/office/officeart/2005/8/colors/accent1_5" csCatId="accent1" phldr="1"/>
      <dgm:spPr/>
    </dgm:pt>
    <dgm:pt modelId="{B82EC6B9-0CF3-4BC9-AAD6-C2A17E5A6AB0}">
      <dgm:prSet phldrT="[Text]"/>
      <dgm:spPr/>
      <dgm:t>
        <a:bodyPr/>
        <a:lstStyle/>
        <a:p>
          <a:r>
            <a:rPr lang="en-US" b="1" dirty="0" err="1">
              <a:solidFill>
                <a:schemeClr val="tx1"/>
              </a:solidFill>
            </a:rPr>
            <a:t>Prácticas</a:t>
          </a:r>
          <a:r>
            <a:rPr lang="en-US" b="1" dirty="0">
              <a:solidFill>
                <a:schemeClr val="tx1"/>
              </a:solidFill>
            </a:rPr>
            <a:t> </a:t>
          </a:r>
          <a:r>
            <a:rPr lang="en-US" b="1" dirty="0" err="1">
              <a:solidFill>
                <a:schemeClr val="tx1"/>
              </a:solidFill>
            </a:rPr>
            <a:t>justas</a:t>
          </a:r>
          <a:r>
            <a:rPr lang="en-US" b="1" dirty="0">
              <a:solidFill>
                <a:schemeClr val="tx1"/>
              </a:solidFill>
            </a:rPr>
            <a:t> de </a:t>
          </a:r>
          <a:r>
            <a:rPr lang="en-US" b="1" dirty="0" err="1">
              <a:solidFill>
                <a:schemeClr val="tx1"/>
              </a:solidFill>
            </a:rPr>
            <a:t>operación</a:t>
          </a:r>
          <a:r>
            <a:rPr lang="en-US" b="1" dirty="0">
              <a:solidFill>
                <a:schemeClr val="tx1"/>
              </a:solidFill>
            </a:rPr>
            <a:t> </a:t>
          </a:r>
          <a:endParaRPr lang="en-GB" b="1" dirty="0">
            <a:solidFill>
              <a:schemeClr val="tx1"/>
            </a:solidFill>
          </a:endParaRPr>
        </a:p>
      </dgm:t>
    </dgm:pt>
    <dgm:pt modelId="{536F6186-DA8D-4699-BDF8-A5D90B8F1135}" type="parTrans" cxnId="{2F21C65F-6ECB-4483-88B9-25178BF5FD51}">
      <dgm:prSet/>
      <dgm:spPr/>
      <dgm:t>
        <a:bodyPr/>
        <a:lstStyle/>
        <a:p>
          <a:endParaRPr lang="en-GB"/>
        </a:p>
      </dgm:t>
    </dgm:pt>
    <dgm:pt modelId="{CF00EFA5-3A8E-402C-B1CC-2238A94436B8}" type="sibTrans" cxnId="{2F21C65F-6ECB-4483-88B9-25178BF5FD51}">
      <dgm:prSet/>
      <dgm:spPr/>
      <dgm:t>
        <a:bodyPr/>
        <a:lstStyle/>
        <a:p>
          <a:endParaRPr lang="en-GB"/>
        </a:p>
      </dgm:t>
    </dgm:pt>
    <dgm:pt modelId="{5A16D806-B73D-4EE0-8910-1D94CBC2CC54}">
      <dgm:prSet phldrT="[Text]"/>
      <dgm:spPr/>
      <dgm:t>
        <a:bodyPr/>
        <a:lstStyle/>
        <a:p>
          <a:r>
            <a:rPr lang="en-US" b="1" err="1">
              <a:solidFill>
                <a:schemeClr val="tx1"/>
              </a:solidFill>
            </a:rPr>
            <a:t>Buenas</a:t>
          </a:r>
          <a:r>
            <a:rPr lang="en-US" b="1">
              <a:solidFill>
                <a:schemeClr val="tx1"/>
              </a:solidFill>
            </a:rPr>
            <a:t> </a:t>
          </a:r>
          <a:r>
            <a:rPr lang="en-US" b="1" err="1">
              <a:solidFill>
                <a:schemeClr val="tx1"/>
              </a:solidFill>
            </a:rPr>
            <a:t>relaciones</a:t>
          </a:r>
          <a:r>
            <a:rPr lang="en-US" b="1">
              <a:solidFill>
                <a:schemeClr val="tx1"/>
              </a:solidFill>
            </a:rPr>
            <a:t> con la </a:t>
          </a:r>
          <a:r>
            <a:rPr lang="en-US" b="1" err="1">
              <a:solidFill>
                <a:schemeClr val="tx1"/>
              </a:solidFill>
            </a:rPr>
            <a:t>comunidad</a:t>
          </a:r>
          <a:endParaRPr lang="en-GB" b="1">
            <a:solidFill>
              <a:schemeClr val="tx1"/>
            </a:solidFill>
          </a:endParaRPr>
        </a:p>
      </dgm:t>
    </dgm:pt>
    <dgm:pt modelId="{6FF8B874-613D-468C-904C-01AD3796B8A7}" type="parTrans" cxnId="{41332BB2-E950-4C36-BFD2-35B673D51AE9}">
      <dgm:prSet/>
      <dgm:spPr/>
      <dgm:t>
        <a:bodyPr/>
        <a:lstStyle/>
        <a:p>
          <a:endParaRPr lang="en-GB"/>
        </a:p>
      </dgm:t>
    </dgm:pt>
    <dgm:pt modelId="{2708A207-7D08-40BE-ADE2-BA0B2D4E61B9}" type="sibTrans" cxnId="{41332BB2-E950-4C36-BFD2-35B673D51AE9}">
      <dgm:prSet/>
      <dgm:spPr/>
      <dgm:t>
        <a:bodyPr/>
        <a:lstStyle/>
        <a:p>
          <a:endParaRPr lang="en-GB"/>
        </a:p>
      </dgm:t>
    </dgm:pt>
    <dgm:pt modelId="{07568367-E7F7-4626-9303-CB4366F94707}">
      <dgm:prSet phldrT="[Text]"/>
      <dgm:spPr/>
      <dgm:t>
        <a:bodyPr/>
        <a:lstStyle/>
        <a:p>
          <a:r>
            <a:rPr lang="en-US" b="1" err="1">
              <a:solidFill>
                <a:schemeClr val="tx1"/>
              </a:solidFill>
            </a:rPr>
            <a:t>Lealtad</a:t>
          </a:r>
          <a:r>
            <a:rPr lang="en-US" b="1">
              <a:solidFill>
                <a:schemeClr val="tx1"/>
              </a:solidFill>
            </a:rPr>
            <a:t> de </a:t>
          </a:r>
          <a:r>
            <a:rPr lang="en-US" b="1" err="1">
              <a:solidFill>
                <a:schemeClr val="tx1"/>
              </a:solidFill>
            </a:rPr>
            <a:t>empleados</a:t>
          </a:r>
          <a:r>
            <a:rPr lang="en-US" b="1">
              <a:solidFill>
                <a:schemeClr val="tx1"/>
              </a:solidFill>
            </a:rPr>
            <a:t> y </a:t>
          </a:r>
          <a:r>
            <a:rPr lang="en-US" b="1" err="1">
              <a:solidFill>
                <a:schemeClr val="tx1"/>
              </a:solidFill>
            </a:rPr>
            <a:t>clientes</a:t>
          </a:r>
          <a:endParaRPr lang="en-GB" b="1">
            <a:solidFill>
              <a:schemeClr val="tx1"/>
            </a:solidFill>
          </a:endParaRPr>
        </a:p>
      </dgm:t>
    </dgm:pt>
    <dgm:pt modelId="{6A9A9EE5-83AA-4908-B6B5-EBFB3BD19A4A}" type="parTrans" cxnId="{9D084D90-F1A5-4286-BBFD-46BDF06F1B5D}">
      <dgm:prSet/>
      <dgm:spPr/>
      <dgm:t>
        <a:bodyPr/>
        <a:lstStyle/>
        <a:p>
          <a:endParaRPr lang="en-GB"/>
        </a:p>
      </dgm:t>
    </dgm:pt>
    <dgm:pt modelId="{4B715C65-D7A4-4688-8D51-C88A3C97B19C}" type="sibTrans" cxnId="{9D084D90-F1A5-4286-BBFD-46BDF06F1B5D}">
      <dgm:prSet/>
      <dgm:spPr/>
      <dgm:t>
        <a:bodyPr/>
        <a:lstStyle/>
        <a:p>
          <a:endParaRPr lang="en-GB"/>
        </a:p>
      </dgm:t>
    </dgm:pt>
    <dgm:pt modelId="{7C11B94A-BA46-42C7-85B8-1BBB51D68C11}" type="pres">
      <dgm:prSet presAssocID="{4034ACD8-4C70-4314-AD6E-CCDE82F03318}" presName="composite" presStyleCnt="0">
        <dgm:presLayoutVars>
          <dgm:chMax val="3"/>
          <dgm:animLvl val="lvl"/>
          <dgm:resizeHandles val="exact"/>
        </dgm:presLayoutVars>
      </dgm:prSet>
      <dgm:spPr/>
    </dgm:pt>
    <dgm:pt modelId="{2C98CB10-9321-43FF-A695-20C8A01E767D}" type="pres">
      <dgm:prSet presAssocID="{B82EC6B9-0CF3-4BC9-AAD6-C2A17E5A6AB0}" presName="gear1" presStyleLbl="node1" presStyleIdx="0" presStyleCnt="3" custLinFactNeighborX="-1341" custLinFactNeighborY="-1341">
        <dgm:presLayoutVars>
          <dgm:chMax val="1"/>
          <dgm:bulletEnabled val="1"/>
        </dgm:presLayoutVars>
      </dgm:prSet>
      <dgm:spPr/>
    </dgm:pt>
    <dgm:pt modelId="{01C1D8CE-B337-47BF-9A73-DDCB83D69C49}" type="pres">
      <dgm:prSet presAssocID="{B82EC6B9-0CF3-4BC9-AAD6-C2A17E5A6AB0}" presName="gear1srcNode" presStyleLbl="node1" presStyleIdx="0" presStyleCnt="3"/>
      <dgm:spPr/>
    </dgm:pt>
    <dgm:pt modelId="{940D8B80-034B-4879-A724-0B6809DA24FB}" type="pres">
      <dgm:prSet presAssocID="{B82EC6B9-0CF3-4BC9-AAD6-C2A17E5A6AB0}" presName="gear1dstNode" presStyleLbl="node1" presStyleIdx="0" presStyleCnt="3"/>
      <dgm:spPr/>
    </dgm:pt>
    <dgm:pt modelId="{0C2A3955-765F-4833-AF31-F51E86151E6F}" type="pres">
      <dgm:prSet presAssocID="{5A16D806-B73D-4EE0-8910-1D94CBC2CC54}" presName="gear2" presStyleLbl="node1" presStyleIdx="1" presStyleCnt="3">
        <dgm:presLayoutVars>
          <dgm:chMax val="1"/>
          <dgm:bulletEnabled val="1"/>
        </dgm:presLayoutVars>
      </dgm:prSet>
      <dgm:spPr/>
    </dgm:pt>
    <dgm:pt modelId="{0D83A14D-1B8C-4F9A-AC2E-B740A42FB355}" type="pres">
      <dgm:prSet presAssocID="{5A16D806-B73D-4EE0-8910-1D94CBC2CC54}" presName="gear2srcNode" presStyleLbl="node1" presStyleIdx="1" presStyleCnt="3"/>
      <dgm:spPr/>
    </dgm:pt>
    <dgm:pt modelId="{0883DFAF-6C5B-48D5-844F-4E69C463897E}" type="pres">
      <dgm:prSet presAssocID="{5A16D806-B73D-4EE0-8910-1D94CBC2CC54}" presName="gear2dstNode" presStyleLbl="node1" presStyleIdx="1" presStyleCnt="3"/>
      <dgm:spPr/>
    </dgm:pt>
    <dgm:pt modelId="{BEDD9B87-2022-4588-8491-ADAC8DEB1135}" type="pres">
      <dgm:prSet presAssocID="{07568367-E7F7-4626-9303-CB4366F94707}" presName="gear3" presStyleLbl="node1" presStyleIdx="2" presStyleCnt="3"/>
      <dgm:spPr/>
    </dgm:pt>
    <dgm:pt modelId="{74D51AC1-7CA4-4470-93A2-67E19DA04EDC}" type="pres">
      <dgm:prSet presAssocID="{07568367-E7F7-4626-9303-CB4366F94707}" presName="gear3tx" presStyleLbl="node1" presStyleIdx="2" presStyleCnt="3">
        <dgm:presLayoutVars>
          <dgm:chMax val="1"/>
          <dgm:bulletEnabled val="1"/>
        </dgm:presLayoutVars>
      </dgm:prSet>
      <dgm:spPr/>
    </dgm:pt>
    <dgm:pt modelId="{5DA02B9D-2AB3-4B39-A469-C4A76C9207D3}" type="pres">
      <dgm:prSet presAssocID="{07568367-E7F7-4626-9303-CB4366F94707}" presName="gear3srcNode" presStyleLbl="node1" presStyleIdx="2" presStyleCnt="3"/>
      <dgm:spPr/>
    </dgm:pt>
    <dgm:pt modelId="{51C11ECA-F136-4E38-B1CA-EDBD4909F749}" type="pres">
      <dgm:prSet presAssocID="{07568367-E7F7-4626-9303-CB4366F94707}" presName="gear3dstNode" presStyleLbl="node1" presStyleIdx="2" presStyleCnt="3"/>
      <dgm:spPr/>
    </dgm:pt>
    <dgm:pt modelId="{01D0826B-E9A2-419A-9DA3-36366788D25E}" type="pres">
      <dgm:prSet presAssocID="{CF00EFA5-3A8E-402C-B1CC-2238A94436B8}" presName="connector1" presStyleLbl="sibTrans2D1" presStyleIdx="0" presStyleCnt="3"/>
      <dgm:spPr/>
    </dgm:pt>
    <dgm:pt modelId="{8290FB44-2C11-4420-8B97-01E7C1D4B415}" type="pres">
      <dgm:prSet presAssocID="{2708A207-7D08-40BE-ADE2-BA0B2D4E61B9}" presName="connector2" presStyleLbl="sibTrans2D1" presStyleIdx="1" presStyleCnt="3"/>
      <dgm:spPr/>
    </dgm:pt>
    <dgm:pt modelId="{D661B6BC-0CC2-4CAF-8732-E92A503424CA}" type="pres">
      <dgm:prSet presAssocID="{4B715C65-D7A4-4688-8D51-C88A3C97B19C}" presName="connector3" presStyleLbl="sibTrans2D1" presStyleIdx="2" presStyleCnt="3"/>
      <dgm:spPr/>
    </dgm:pt>
  </dgm:ptLst>
  <dgm:cxnLst>
    <dgm:cxn modelId="{C4634109-CEC4-452B-9198-A89202412AEA}" type="presOf" srcId="{07568367-E7F7-4626-9303-CB4366F94707}" destId="{51C11ECA-F136-4E38-B1CA-EDBD4909F749}" srcOrd="3" destOrd="0" presId="urn:microsoft.com/office/officeart/2005/8/layout/gear1"/>
    <dgm:cxn modelId="{9C568511-34B0-4D1E-9259-04DC14DF4B46}" type="presOf" srcId="{5A16D806-B73D-4EE0-8910-1D94CBC2CC54}" destId="{0D83A14D-1B8C-4F9A-AC2E-B740A42FB355}" srcOrd="1" destOrd="0" presId="urn:microsoft.com/office/officeart/2005/8/layout/gear1"/>
    <dgm:cxn modelId="{41CF2613-F3A9-4D69-8DAD-35DEA0A0500D}" type="presOf" srcId="{B82EC6B9-0CF3-4BC9-AAD6-C2A17E5A6AB0}" destId="{01C1D8CE-B337-47BF-9A73-DDCB83D69C49}" srcOrd="1" destOrd="0" presId="urn:microsoft.com/office/officeart/2005/8/layout/gear1"/>
    <dgm:cxn modelId="{9F76F61A-9414-40AA-9261-12F5DE6673E5}" type="presOf" srcId="{5A16D806-B73D-4EE0-8910-1D94CBC2CC54}" destId="{0883DFAF-6C5B-48D5-844F-4E69C463897E}" srcOrd="2" destOrd="0" presId="urn:microsoft.com/office/officeart/2005/8/layout/gear1"/>
    <dgm:cxn modelId="{23A6281B-4E8C-4325-BE07-4CB634818E4B}" type="presOf" srcId="{4034ACD8-4C70-4314-AD6E-CCDE82F03318}" destId="{7C11B94A-BA46-42C7-85B8-1BBB51D68C11}" srcOrd="0" destOrd="0" presId="urn:microsoft.com/office/officeart/2005/8/layout/gear1"/>
    <dgm:cxn modelId="{1A65B123-EB62-4ED1-9B56-E26631EA81BC}" type="presOf" srcId="{B82EC6B9-0CF3-4BC9-AAD6-C2A17E5A6AB0}" destId="{940D8B80-034B-4879-A724-0B6809DA24FB}" srcOrd="2" destOrd="0" presId="urn:microsoft.com/office/officeart/2005/8/layout/gear1"/>
    <dgm:cxn modelId="{27F6682C-E4F8-48E1-AA33-E6D185063FB2}" type="presOf" srcId="{B82EC6B9-0CF3-4BC9-AAD6-C2A17E5A6AB0}" destId="{2C98CB10-9321-43FF-A695-20C8A01E767D}" srcOrd="0" destOrd="0" presId="urn:microsoft.com/office/officeart/2005/8/layout/gear1"/>
    <dgm:cxn modelId="{80FD9E5C-9CBA-435A-A855-C0D6A67D56E7}" type="presOf" srcId="{5A16D806-B73D-4EE0-8910-1D94CBC2CC54}" destId="{0C2A3955-765F-4833-AF31-F51E86151E6F}" srcOrd="0" destOrd="0" presId="urn:microsoft.com/office/officeart/2005/8/layout/gear1"/>
    <dgm:cxn modelId="{2F21C65F-6ECB-4483-88B9-25178BF5FD51}" srcId="{4034ACD8-4C70-4314-AD6E-CCDE82F03318}" destId="{B82EC6B9-0CF3-4BC9-AAD6-C2A17E5A6AB0}" srcOrd="0" destOrd="0" parTransId="{536F6186-DA8D-4699-BDF8-A5D90B8F1135}" sibTransId="{CF00EFA5-3A8E-402C-B1CC-2238A94436B8}"/>
    <dgm:cxn modelId="{784FA86A-A6E4-42B8-BCEA-76D63D92E181}" type="presOf" srcId="{07568367-E7F7-4626-9303-CB4366F94707}" destId="{74D51AC1-7CA4-4470-93A2-67E19DA04EDC}" srcOrd="1" destOrd="0" presId="urn:microsoft.com/office/officeart/2005/8/layout/gear1"/>
    <dgm:cxn modelId="{9D78FC5A-CA67-41CF-8918-EA328E990B45}" type="presOf" srcId="{CF00EFA5-3A8E-402C-B1CC-2238A94436B8}" destId="{01D0826B-E9A2-419A-9DA3-36366788D25E}" srcOrd="0" destOrd="0" presId="urn:microsoft.com/office/officeart/2005/8/layout/gear1"/>
    <dgm:cxn modelId="{948CC78D-F419-4A7A-8E51-0FED95E05D12}" type="presOf" srcId="{4B715C65-D7A4-4688-8D51-C88A3C97B19C}" destId="{D661B6BC-0CC2-4CAF-8732-E92A503424CA}" srcOrd="0" destOrd="0" presId="urn:microsoft.com/office/officeart/2005/8/layout/gear1"/>
    <dgm:cxn modelId="{9D084D90-F1A5-4286-BBFD-46BDF06F1B5D}" srcId="{4034ACD8-4C70-4314-AD6E-CCDE82F03318}" destId="{07568367-E7F7-4626-9303-CB4366F94707}" srcOrd="2" destOrd="0" parTransId="{6A9A9EE5-83AA-4908-B6B5-EBFB3BD19A4A}" sibTransId="{4B715C65-D7A4-4688-8D51-C88A3C97B19C}"/>
    <dgm:cxn modelId="{995DD4A6-4F14-4F8E-9A7D-DF437C7F9E20}" type="presOf" srcId="{07568367-E7F7-4626-9303-CB4366F94707}" destId="{5DA02B9D-2AB3-4B39-A469-C4A76C9207D3}" srcOrd="2" destOrd="0" presId="urn:microsoft.com/office/officeart/2005/8/layout/gear1"/>
    <dgm:cxn modelId="{41332BB2-E950-4C36-BFD2-35B673D51AE9}" srcId="{4034ACD8-4C70-4314-AD6E-CCDE82F03318}" destId="{5A16D806-B73D-4EE0-8910-1D94CBC2CC54}" srcOrd="1" destOrd="0" parTransId="{6FF8B874-613D-468C-904C-01AD3796B8A7}" sibTransId="{2708A207-7D08-40BE-ADE2-BA0B2D4E61B9}"/>
    <dgm:cxn modelId="{EA7529D9-CEAC-4694-8736-46FF621BC0FA}" type="presOf" srcId="{07568367-E7F7-4626-9303-CB4366F94707}" destId="{BEDD9B87-2022-4588-8491-ADAC8DEB1135}" srcOrd="0" destOrd="0" presId="urn:microsoft.com/office/officeart/2005/8/layout/gear1"/>
    <dgm:cxn modelId="{640F39F1-8DC6-4EAC-8D08-3331CBD918F7}" type="presOf" srcId="{2708A207-7D08-40BE-ADE2-BA0B2D4E61B9}" destId="{8290FB44-2C11-4420-8B97-01E7C1D4B415}" srcOrd="0" destOrd="0" presId="urn:microsoft.com/office/officeart/2005/8/layout/gear1"/>
    <dgm:cxn modelId="{5E6C1384-79C1-410E-9A3F-2633767D83F4}" type="presParOf" srcId="{7C11B94A-BA46-42C7-85B8-1BBB51D68C11}" destId="{2C98CB10-9321-43FF-A695-20C8A01E767D}" srcOrd="0" destOrd="0" presId="urn:microsoft.com/office/officeart/2005/8/layout/gear1"/>
    <dgm:cxn modelId="{CAA8C2B4-A48D-4F3A-8E43-7DA58A516359}" type="presParOf" srcId="{7C11B94A-BA46-42C7-85B8-1BBB51D68C11}" destId="{01C1D8CE-B337-47BF-9A73-DDCB83D69C49}" srcOrd="1" destOrd="0" presId="urn:microsoft.com/office/officeart/2005/8/layout/gear1"/>
    <dgm:cxn modelId="{BCB57D23-17AF-47B0-8B4A-75EEFF4A282C}" type="presParOf" srcId="{7C11B94A-BA46-42C7-85B8-1BBB51D68C11}" destId="{940D8B80-034B-4879-A724-0B6809DA24FB}" srcOrd="2" destOrd="0" presId="urn:microsoft.com/office/officeart/2005/8/layout/gear1"/>
    <dgm:cxn modelId="{54956B54-26D8-4CF2-80D9-4EBDF8129C33}" type="presParOf" srcId="{7C11B94A-BA46-42C7-85B8-1BBB51D68C11}" destId="{0C2A3955-765F-4833-AF31-F51E86151E6F}" srcOrd="3" destOrd="0" presId="urn:microsoft.com/office/officeart/2005/8/layout/gear1"/>
    <dgm:cxn modelId="{AFF7ECC2-1DA3-4989-A822-E3511ABA8145}" type="presParOf" srcId="{7C11B94A-BA46-42C7-85B8-1BBB51D68C11}" destId="{0D83A14D-1B8C-4F9A-AC2E-B740A42FB355}" srcOrd="4" destOrd="0" presId="urn:microsoft.com/office/officeart/2005/8/layout/gear1"/>
    <dgm:cxn modelId="{86A08E97-98CD-433E-A505-55C56B0F035E}" type="presParOf" srcId="{7C11B94A-BA46-42C7-85B8-1BBB51D68C11}" destId="{0883DFAF-6C5B-48D5-844F-4E69C463897E}" srcOrd="5" destOrd="0" presId="urn:microsoft.com/office/officeart/2005/8/layout/gear1"/>
    <dgm:cxn modelId="{DA451429-1C21-4389-BE12-E109C0619B61}" type="presParOf" srcId="{7C11B94A-BA46-42C7-85B8-1BBB51D68C11}" destId="{BEDD9B87-2022-4588-8491-ADAC8DEB1135}" srcOrd="6" destOrd="0" presId="urn:microsoft.com/office/officeart/2005/8/layout/gear1"/>
    <dgm:cxn modelId="{FC3C037C-7A3D-43D3-AFA4-8DDD0B886DC0}" type="presParOf" srcId="{7C11B94A-BA46-42C7-85B8-1BBB51D68C11}" destId="{74D51AC1-7CA4-4470-93A2-67E19DA04EDC}" srcOrd="7" destOrd="0" presId="urn:microsoft.com/office/officeart/2005/8/layout/gear1"/>
    <dgm:cxn modelId="{3C94D4E9-ABA0-4CC5-9A68-3C6108CEEBD0}" type="presParOf" srcId="{7C11B94A-BA46-42C7-85B8-1BBB51D68C11}" destId="{5DA02B9D-2AB3-4B39-A469-C4A76C9207D3}" srcOrd="8" destOrd="0" presId="urn:microsoft.com/office/officeart/2005/8/layout/gear1"/>
    <dgm:cxn modelId="{F80FE183-AA27-491F-8E6F-1538C60D93FE}" type="presParOf" srcId="{7C11B94A-BA46-42C7-85B8-1BBB51D68C11}" destId="{51C11ECA-F136-4E38-B1CA-EDBD4909F749}" srcOrd="9" destOrd="0" presId="urn:microsoft.com/office/officeart/2005/8/layout/gear1"/>
    <dgm:cxn modelId="{89EC08C0-B684-4215-BDF2-8864D08F4909}" type="presParOf" srcId="{7C11B94A-BA46-42C7-85B8-1BBB51D68C11}" destId="{01D0826B-E9A2-419A-9DA3-36366788D25E}" srcOrd="10" destOrd="0" presId="urn:microsoft.com/office/officeart/2005/8/layout/gear1"/>
    <dgm:cxn modelId="{ECC6D538-C45F-447F-82CD-0D75FB7060A4}" type="presParOf" srcId="{7C11B94A-BA46-42C7-85B8-1BBB51D68C11}" destId="{8290FB44-2C11-4420-8B97-01E7C1D4B415}" srcOrd="11" destOrd="0" presId="urn:microsoft.com/office/officeart/2005/8/layout/gear1"/>
    <dgm:cxn modelId="{4D4B4068-EF7E-47D2-9311-C8B8E708914E}" type="presParOf" srcId="{7C11B94A-BA46-42C7-85B8-1BBB51D68C11}" destId="{D661B6BC-0CC2-4CAF-8732-E92A503424CA}"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6F06FF-93B8-4941-8B42-0EC09ACB0263}"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B82419D4-E1A0-486E-B76D-35F671C11102}">
      <dgm:prSet phldrT="[Text]" custT="1"/>
      <dgm:spPr/>
      <dgm:t>
        <a:bodyPr/>
        <a:lstStyle/>
        <a:p>
          <a:r>
            <a:rPr lang="en-US" sz="1600" dirty="0" err="1"/>
            <a:t>Dueños</a:t>
          </a:r>
          <a:r>
            <a:rPr lang="en-US" sz="1600" dirty="0"/>
            <a:t>/</a:t>
          </a:r>
          <a:r>
            <a:rPr lang="en-US" sz="1600" dirty="0" err="1"/>
            <a:t>directivos</a:t>
          </a:r>
          <a:endParaRPr lang="en-US" sz="1600" dirty="0"/>
        </a:p>
      </dgm:t>
    </dgm:pt>
    <dgm:pt modelId="{CF3E2C2F-88BB-4E4A-A532-B62B77C1B2B7}" type="parTrans" cxnId="{2842C014-CAFE-4555-8CB0-99D35B841346}">
      <dgm:prSet/>
      <dgm:spPr/>
      <dgm:t>
        <a:bodyPr/>
        <a:lstStyle/>
        <a:p>
          <a:endParaRPr lang="en-US" sz="2000"/>
        </a:p>
      </dgm:t>
    </dgm:pt>
    <dgm:pt modelId="{CBC48270-1E30-4E25-8C20-A5FE20C568E7}" type="sibTrans" cxnId="{2842C014-CAFE-4555-8CB0-99D35B841346}">
      <dgm:prSet/>
      <dgm:spPr/>
      <dgm:t>
        <a:bodyPr/>
        <a:lstStyle/>
        <a:p>
          <a:endParaRPr lang="en-US" sz="2000"/>
        </a:p>
      </dgm:t>
    </dgm:pt>
    <dgm:pt modelId="{8C62AD57-00B8-4CD1-A9C7-4C98A9820EAC}">
      <dgm:prSet phldrT="[Text]" custT="1"/>
      <dgm:spPr/>
      <dgm:t>
        <a:bodyPr/>
        <a:lstStyle/>
        <a:p>
          <a:r>
            <a:rPr lang="en-US" sz="1600" dirty="0" err="1"/>
            <a:t>Proveedores</a:t>
          </a:r>
          <a:endParaRPr lang="en-US" sz="1600" dirty="0"/>
        </a:p>
      </dgm:t>
    </dgm:pt>
    <dgm:pt modelId="{93E55420-6525-4018-9519-D92099615BEE}" type="parTrans" cxnId="{7B4D2E79-CEEF-48F9-8EE4-8B0B3D6BCA35}">
      <dgm:prSet/>
      <dgm:spPr/>
      <dgm:t>
        <a:bodyPr/>
        <a:lstStyle/>
        <a:p>
          <a:endParaRPr lang="en-US" sz="2000"/>
        </a:p>
      </dgm:t>
    </dgm:pt>
    <dgm:pt modelId="{016801BD-6B4F-40F3-80B6-F734596D2093}" type="sibTrans" cxnId="{7B4D2E79-CEEF-48F9-8EE4-8B0B3D6BCA35}">
      <dgm:prSet/>
      <dgm:spPr/>
      <dgm:t>
        <a:bodyPr/>
        <a:lstStyle/>
        <a:p>
          <a:endParaRPr lang="en-US" sz="2000"/>
        </a:p>
      </dgm:t>
    </dgm:pt>
    <dgm:pt modelId="{DE5AF409-5D20-4C58-BDB4-8682A4EECF98}">
      <dgm:prSet phldrT="[Text]" custT="1"/>
      <dgm:spPr/>
      <dgm:t>
        <a:bodyPr/>
        <a:lstStyle/>
        <a:p>
          <a:r>
            <a:rPr lang="en-US" sz="1400" dirty="0" err="1"/>
            <a:t>Consumidores</a:t>
          </a:r>
          <a:r>
            <a:rPr lang="en-US" sz="1400" dirty="0"/>
            <a:t>/</a:t>
          </a:r>
          <a:r>
            <a:rPr lang="en-US" sz="1400" dirty="0" err="1"/>
            <a:t>clientes</a:t>
          </a:r>
          <a:r>
            <a:rPr lang="en-US" sz="1400" dirty="0"/>
            <a:t>/</a:t>
          </a:r>
          <a:r>
            <a:rPr lang="en-US" sz="1400" dirty="0" err="1"/>
            <a:t>compradores</a:t>
          </a:r>
          <a:endParaRPr lang="en-US" sz="1400" dirty="0"/>
        </a:p>
      </dgm:t>
    </dgm:pt>
    <dgm:pt modelId="{D070E6F8-FBD6-449E-A3D3-C59AA14836EC}" type="parTrans" cxnId="{A29A41DD-F49C-4952-BB4C-E4D727E2EA2E}">
      <dgm:prSet/>
      <dgm:spPr/>
      <dgm:t>
        <a:bodyPr/>
        <a:lstStyle/>
        <a:p>
          <a:endParaRPr lang="en-US" sz="2000"/>
        </a:p>
      </dgm:t>
    </dgm:pt>
    <dgm:pt modelId="{10EBEF9D-0A79-4EC0-82F7-771B1F553EC7}" type="sibTrans" cxnId="{A29A41DD-F49C-4952-BB4C-E4D727E2EA2E}">
      <dgm:prSet/>
      <dgm:spPr/>
      <dgm:t>
        <a:bodyPr/>
        <a:lstStyle/>
        <a:p>
          <a:endParaRPr lang="en-US" sz="2000"/>
        </a:p>
      </dgm:t>
    </dgm:pt>
    <dgm:pt modelId="{8DFEAD7F-C497-4527-8DF3-E7D90406B502}">
      <dgm:prSet phldrT="[Text]" custT="1"/>
      <dgm:spPr/>
      <dgm:t>
        <a:bodyPr/>
        <a:lstStyle/>
        <a:p>
          <a:r>
            <a:rPr lang="en-US" sz="1600" dirty="0" err="1"/>
            <a:t>Entorno</a:t>
          </a:r>
          <a:r>
            <a:rPr lang="en-US" sz="1600" dirty="0"/>
            <a:t> natural (</a:t>
          </a:r>
          <a:r>
            <a:rPr lang="en-US" sz="1600" dirty="0" err="1"/>
            <a:t>aire</a:t>
          </a:r>
          <a:r>
            <a:rPr lang="en-US" sz="1600" dirty="0"/>
            <a:t>, </a:t>
          </a:r>
          <a:r>
            <a:rPr lang="en-US" sz="1600" dirty="0" err="1"/>
            <a:t>suelo</a:t>
          </a:r>
          <a:r>
            <a:rPr lang="en-US" sz="1600" dirty="0"/>
            <a:t>, flora, fauna, </a:t>
          </a:r>
          <a:r>
            <a:rPr lang="en-US" sz="1600" dirty="0" err="1"/>
            <a:t>tierra</a:t>
          </a:r>
          <a:r>
            <a:rPr lang="en-US" sz="1600" dirty="0"/>
            <a:t>, </a:t>
          </a:r>
          <a:r>
            <a:rPr lang="en-US" sz="1600" dirty="0" err="1"/>
            <a:t>agua</a:t>
          </a:r>
          <a:r>
            <a:rPr lang="en-US" sz="1600" dirty="0"/>
            <a:t>) – </a:t>
          </a:r>
          <a:r>
            <a:rPr lang="en-US" sz="1600" dirty="0" err="1">
              <a:solidFill>
                <a:schemeClr val="bg1"/>
              </a:solidFill>
            </a:rPr>
            <a:t>consultar</a:t>
          </a:r>
          <a:r>
            <a:rPr lang="en-US" sz="1600" dirty="0">
              <a:solidFill>
                <a:schemeClr val="bg1"/>
              </a:solidFill>
            </a:rPr>
            <a:t> con </a:t>
          </a:r>
          <a:r>
            <a:rPr lang="en-US" sz="1600" dirty="0" err="1">
              <a:solidFill>
                <a:schemeClr val="bg1"/>
              </a:solidFill>
            </a:rPr>
            <a:t>científicos</a:t>
          </a:r>
          <a:r>
            <a:rPr lang="en-US" sz="1600" dirty="0">
              <a:solidFill>
                <a:schemeClr val="bg1"/>
              </a:solidFill>
            </a:rPr>
            <a:t>, </a:t>
          </a:r>
          <a:r>
            <a:rPr lang="en-US" sz="1600" dirty="0" err="1">
              <a:solidFill>
                <a:schemeClr val="bg1"/>
              </a:solidFill>
            </a:rPr>
            <a:t>oficiales</a:t>
          </a:r>
          <a:r>
            <a:rPr lang="en-US" sz="1600" dirty="0">
              <a:solidFill>
                <a:schemeClr val="bg1"/>
              </a:solidFill>
            </a:rPr>
            <a:t>, </a:t>
          </a:r>
          <a:r>
            <a:rPr lang="en-US" sz="1600" dirty="0" err="1">
              <a:solidFill>
                <a:schemeClr val="bg1"/>
              </a:solidFill>
            </a:rPr>
            <a:t>residentes</a:t>
          </a:r>
          <a:r>
            <a:rPr lang="en-US" sz="1600" dirty="0">
              <a:solidFill>
                <a:schemeClr val="bg1"/>
              </a:solidFill>
            </a:rPr>
            <a:t> locales, ONGs, etc.</a:t>
          </a:r>
        </a:p>
      </dgm:t>
    </dgm:pt>
    <dgm:pt modelId="{CD313D94-738C-4408-944B-75A440A535A7}" type="parTrans" cxnId="{79E674E3-4900-4719-9526-25F8C18D7454}">
      <dgm:prSet/>
      <dgm:spPr/>
      <dgm:t>
        <a:bodyPr/>
        <a:lstStyle/>
        <a:p>
          <a:endParaRPr lang="en-US" sz="2000"/>
        </a:p>
      </dgm:t>
    </dgm:pt>
    <dgm:pt modelId="{47EC0593-1F36-48B4-BDF7-ECA896F7E6A8}" type="sibTrans" cxnId="{79E674E3-4900-4719-9526-25F8C18D7454}">
      <dgm:prSet/>
      <dgm:spPr/>
      <dgm:t>
        <a:bodyPr/>
        <a:lstStyle/>
        <a:p>
          <a:endParaRPr lang="en-US" sz="2000"/>
        </a:p>
      </dgm:t>
    </dgm:pt>
    <dgm:pt modelId="{3C6A3B3A-B134-42E8-9B28-36687FE2E45B}">
      <dgm:prSet phldrT="[Text]" custT="1"/>
      <dgm:spPr/>
      <dgm:t>
        <a:bodyPr/>
        <a:lstStyle/>
        <a:p>
          <a:r>
            <a:rPr lang="en-US" sz="1600" dirty="0" err="1"/>
            <a:t>Órganos</a:t>
          </a:r>
          <a:r>
            <a:rPr lang="en-US" sz="1600" dirty="0"/>
            <a:t> </a:t>
          </a:r>
          <a:r>
            <a:rPr lang="en-US" sz="1600" dirty="0" err="1"/>
            <a:t>gubernamentales</a:t>
          </a:r>
          <a:endParaRPr lang="en-US" sz="1600" dirty="0"/>
        </a:p>
      </dgm:t>
    </dgm:pt>
    <dgm:pt modelId="{367774FC-1B9E-4FAD-B24F-7CBC7B099704}" type="parTrans" cxnId="{8B0A92A7-E529-48A9-A998-EB198954C34D}">
      <dgm:prSet/>
      <dgm:spPr/>
      <dgm:t>
        <a:bodyPr/>
        <a:lstStyle/>
        <a:p>
          <a:endParaRPr lang="en-US" sz="2000"/>
        </a:p>
      </dgm:t>
    </dgm:pt>
    <dgm:pt modelId="{0F0F90B8-BA59-4391-ADF4-9F1AB8797D0E}" type="sibTrans" cxnId="{8B0A92A7-E529-48A9-A998-EB198954C34D}">
      <dgm:prSet/>
      <dgm:spPr/>
      <dgm:t>
        <a:bodyPr/>
        <a:lstStyle/>
        <a:p>
          <a:endParaRPr lang="en-US" sz="2000"/>
        </a:p>
      </dgm:t>
    </dgm:pt>
    <dgm:pt modelId="{B71EDFA3-B530-D04B-A0D9-BED11EA7F8CA}">
      <dgm:prSet phldrT="[Text]" custT="1"/>
      <dgm:spPr/>
      <dgm:t>
        <a:bodyPr/>
        <a:lstStyle/>
        <a:p>
          <a:r>
            <a:rPr lang="en-US" sz="1600" dirty="0" err="1"/>
            <a:t>Residentes</a:t>
          </a:r>
          <a:r>
            <a:rPr lang="en-US" sz="1600" dirty="0"/>
            <a:t> de la </a:t>
          </a:r>
          <a:r>
            <a:rPr lang="en-US" sz="1600" dirty="0" err="1"/>
            <a:t>comunidad</a:t>
          </a:r>
          <a:endParaRPr lang="en-US" sz="1600" dirty="0">
            <a:solidFill>
              <a:schemeClr val="bg1"/>
            </a:solidFill>
          </a:endParaRPr>
        </a:p>
      </dgm:t>
    </dgm:pt>
    <dgm:pt modelId="{DE201D1A-9BE6-8742-81D6-151F906BBB41}" type="parTrans" cxnId="{9A9566EA-4A78-0340-8A22-188B0D633C3E}">
      <dgm:prSet/>
      <dgm:spPr/>
      <dgm:t>
        <a:bodyPr/>
        <a:lstStyle/>
        <a:p>
          <a:endParaRPr lang="en-US"/>
        </a:p>
      </dgm:t>
    </dgm:pt>
    <dgm:pt modelId="{DC749656-EEC5-4842-B8E5-A212F5CAFD51}" type="sibTrans" cxnId="{9A9566EA-4A78-0340-8A22-188B0D633C3E}">
      <dgm:prSet/>
      <dgm:spPr/>
      <dgm:t>
        <a:bodyPr/>
        <a:lstStyle/>
        <a:p>
          <a:endParaRPr lang="en-US"/>
        </a:p>
      </dgm:t>
    </dgm:pt>
    <dgm:pt modelId="{F23B81E9-1657-6242-B5A6-DD28867CEBD9}">
      <dgm:prSet phldrT="[Text]" custT="1"/>
      <dgm:spPr/>
      <dgm:t>
        <a:bodyPr/>
        <a:lstStyle/>
        <a:p>
          <a:r>
            <a:rPr lang="en-US" sz="1600" dirty="0" err="1"/>
            <a:t>Trabajadores</a:t>
          </a:r>
          <a:br>
            <a:rPr lang="en-US" sz="1600" dirty="0"/>
          </a:br>
          <a:r>
            <a:rPr lang="en-US" sz="1600" dirty="0" err="1"/>
            <a:t>Tiempo</a:t>
          </a:r>
          <a:r>
            <a:rPr lang="en-US" sz="1600" dirty="0"/>
            <a:t> </a:t>
          </a:r>
          <a:r>
            <a:rPr lang="en-US" sz="1600" dirty="0" err="1"/>
            <a:t>completo</a:t>
          </a:r>
          <a:r>
            <a:rPr lang="en-US" sz="1600" dirty="0"/>
            <a:t>, </a:t>
          </a:r>
          <a:r>
            <a:rPr lang="en-US" sz="1600" dirty="0" err="1"/>
            <a:t>medio</a:t>
          </a:r>
          <a:r>
            <a:rPr lang="en-US" sz="1600" dirty="0"/>
            <a:t> </a:t>
          </a:r>
          <a:r>
            <a:rPr lang="en-US" sz="1600" dirty="0" err="1"/>
            <a:t>tiempo</a:t>
          </a:r>
          <a:r>
            <a:rPr lang="en-US" sz="1600" dirty="0"/>
            <a:t>, </a:t>
          </a:r>
          <a:r>
            <a:rPr lang="en-US" sz="1600" dirty="0" err="1"/>
            <a:t>temporales</a:t>
          </a:r>
          <a:r>
            <a:rPr lang="en-US" sz="1600" dirty="0"/>
            <a:t>, </a:t>
          </a:r>
          <a:r>
            <a:rPr lang="en-US" sz="1600" dirty="0" err="1"/>
            <a:t>estacionales</a:t>
          </a:r>
          <a:r>
            <a:rPr lang="en-US" sz="1600" dirty="0"/>
            <a:t>, etc.</a:t>
          </a:r>
        </a:p>
      </dgm:t>
    </dgm:pt>
    <dgm:pt modelId="{6B80C574-C163-C444-B35F-E5147EF15DE6}" type="parTrans" cxnId="{BFB01F1D-99F1-794F-9F01-7CB5B37626FE}">
      <dgm:prSet/>
      <dgm:spPr/>
      <dgm:t>
        <a:bodyPr/>
        <a:lstStyle/>
        <a:p>
          <a:endParaRPr lang="en-US"/>
        </a:p>
      </dgm:t>
    </dgm:pt>
    <dgm:pt modelId="{760D0DA4-DAA8-F946-ABEC-3AEE4FDBFC47}" type="sibTrans" cxnId="{BFB01F1D-99F1-794F-9F01-7CB5B37626FE}">
      <dgm:prSet/>
      <dgm:spPr/>
      <dgm:t>
        <a:bodyPr/>
        <a:lstStyle/>
        <a:p>
          <a:endParaRPr lang="en-US"/>
        </a:p>
      </dgm:t>
    </dgm:pt>
    <dgm:pt modelId="{E6B5E55F-27A2-40F4-90B7-80967F21ABB9}" type="pres">
      <dgm:prSet presAssocID="{016F06FF-93B8-4941-8B42-0EC09ACB0263}" presName="composite" presStyleCnt="0">
        <dgm:presLayoutVars>
          <dgm:chMax val="5"/>
          <dgm:dir/>
          <dgm:animLvl val="ctr"/>
          <dgm:resizeHandles val="exact"/>
        </dgm:presLayoutVars>
      </dgm:prSet>
      <dgm:spPr/>
    </dgm:pt>
    <dgm:pt modelId="{9B948320-A13F-4984-AA93-719F24B2E70C}" type="pres">
      <dgm:prSet presAssocID="{016F06FF-93B8-4941-8B42-0EC09ACB0263}" presName="cycle" presStyleCnt="0"/>
      <dgm:spPr/>
    </dgm:pt>
    <dgm:pt modelId="{9D9C255E-732C-480F-B602-AF40CE26E743}" type="pres">
      <dgm:prSet presAssocID="{016F06FF-93B8-4941-8B42-0EC09ACB0263}" presName="centerShape" presStyleCnt="0"/>
      <dgm:spPr/>
    </dgm:pt>
    <dgm:pt modelId="{C263DCDB-9C07-48C0-90BE-BE8ABEB99D30}" type="pres">
      <dgm:prSet presAssocID="{016F06FF-93B8-4941-8B42-0EC09ACB0263}" presName="connSite" presStyleLbl="node1" presStyleIdx="0" presStyleCnt="8"/>
      <dgm:spPr/>
    </dgm:pt>
    <dgm:pt modelId="{C380AB24-4B95-47A5-8D08-3DABD0D6A0C3}" type="pres">
      <dgm:prSet presAssocID="{016F06FF-93B8-4941-8B42-0EC09ACB0263}" presName="visible" presStyleLbl="node1" presStyleIdx="0" presStyleCnt="8" custScaleX="178043" custScaleY="126374" custLinFactNeighborX="-16354" custLinFactNeighborY="-12394"/>
      <dgm:spPr>
        <a:blipFill rotWithShape="0">
          <a:blip xmlns:r="http://schemas.openxmlformats.org/officeDocument/2006/relationships" r:embed="rId1"/>
          <a:stretch>
            <a:fillRect/>
          </a:stretch>
        </a:blipFill>
      </dgm:spPr>
    </dgm:pt>
    <dgm:pt modelId="{7BBEE78A-B5F7-49AA-A0D0-979E845B79CA}" type="pres">
      <dgm:prSet presAssocID="{CF3E2C2F-88BB-4E4A-A532-B62B77C1B2B7}" presName="Name25" presStyleLbl="parChTrans1D1" presStyleIdx="0" presStyleCnt="7"/>
      <dgm:spPr/>
    </dgm:pt>
    <dgm:pt modelId="{3C05099C-BA75-4897-9995-6B3B6A9B2227}" type="pres">
      <dgm:prSet presAssocID="{B82419D4-E1A0-486E-B76D-35F671C11102}" presName="node" presStyleCnt="0"/>
      <dgm:spPr/>
    </dgm:pt>
    <dgm:pt modelId="{4D415A4C-EC51-4797-9FF5-E389A2EBFE2D}" type="pres">
      <dgm:prSet presAssocID="{B82419D4-E1A0-486E-B76D-35F671C11102}" presName="parentNode" presStyleLbl="node1" presStyleIdx="1" presStyleCnt="8" custScaleX="495759" custLinFactNeighborX="-69698" custLinFactNeighborY="8945">
        <dgm:presLayoutVars>
          <dgm:chMax val="1"/>
          <dgm:bulletEnabled val="1"/>
        </dgm:presLayoutVars>
      </dgm:prSet>
      <dgm:spPr/>
    </dgm:pt>
    <dgm:pt modelId="{A5B67DBE-4A27-4B12-AD6E-BFA5955CDC2C}" type="pres">
      <dgm:prSet presAssocID="{B82419D4-E1A0-486E-B76D-35F671C11102}" presName="childNode" presStyleLbl="revTx" presStyleIdx="0" presStyleCnt="0">
        <dgm:presLayoutVars>
          <dgm:bulletEnabled val="1"/>
        </dgm:presLayoutVars>
      </dgm:prSet>
      <dgm:spPr/>
    </dgm:pt>
    <dgm:pt modelId="{4919AFC5-1092-406D-9D1B-F801D41902AF}" type="pres">
      <dgm:prSet presAssocID="{93E55420-6525-4018-9519-D92099615BEE}" presName="Name25" presStyleLbl="parChTrans1D1" presStyleIdx="1" presStyleCnt="7"/>
      <dgm:spPr/>
    </dgm:pt>
    <dgm:pt modelId="{CA24F57C-EA5C-45F7-9059-24A4CA2B446B}" type="pres">
      <dgm:prSet presAssocID="{8C62AD57-00B8-4CD1-A9C7-4C98A9820EAC}" presName="node" presStyleCnt="0"/>
      <dgm:spPr/>
    </dgm:pt>
    <dgm:pt modelId="{FB737F91-5164-4CD0-8F37-FA5F328B6742}" type="pres">
      <dgm:prSet presAssocID="{8C62AD57-00B8-4CD1-A9C7-4C98A9820EAC}" presName="parentNode" presStyleLbl="node1" presStyleIdx="2" presStyleCnt="8" custScaleX="355430">
        <dgm:presLayoutVars>
          <dgm:chMax val="1"/>
          <dgm:bulletEnabled val="1"/>
        </dgm:presLayoutVars>
      </dgm:prSet>
      <dgm:spPr/>
    </dgm:pt>
    <dgm:pt modelId="{EEFE628A-16DD-4CE2-B8FE-A09E9D8BACA1}" type="pres">
      <dgm:prSet presAssocID="{8C62AD57-00B8-4CD1-A9C7-4C98A9820EAC}" presName="childNode" presStyleLbl="revTx" presStyleIdx="0" presStyleCnt="0">
        <dgm:presLayoutVars>
          <dgm:bulletEnabled val="1"/>
        </dgm:presLayoutVars>
      </dgm:prSet>
      <dgm:spPr/>
    </dgm:pt>
    <dgm:pt modelId="{76137398-4A16-43C2-BB39-C5F25BB41CAC}" type="pres">
      <dgm:prSet presAssocID="{D070E6F8-FBD6-449E-A3D3-C59AA14836EC}" presName="Name25" presStyleLbl="parChTrans1D1" presStyleIdx="2" presStyleCnt="7"/>
      <dgm:spPr/>
    </dgm:pt>
    <dgm:pt modelId="{C4C383D3-5830-4135-8DB7-987F647FD22C}" type="pres">
      <dgm:prSet presAssocID="{DE5AF409-5D20-4C58-BDB4-8682A4EECF98}" presName="node" presStyleCnt="0"/>
      <dgm:spPr/>
    </dgm:pt>
    <dgm:pt modelId="{4BC53A37-DAEC-4116-8938-1048D1F49B14}" type="pres">
      <dgm:prSet presAssocID="{DE5AF409-5D20-4C58-BDB4-8682A4EECF98}" presName="parentNode" presStyleLbl="node1" presStyleIdx="3" presStyleCnt="8" custScaleX="476846" custScaleY="138349" custLinFactNeighborX="-10279" custLinFactNeighborY="2551">
        <dgm:presLayoutVars>
          <dgm:chMax val="1"/>
          <dgm:bulletEnabled val="1"/>
        </dgm:presLayoutVars>
      </dgm:prSet>
      <dgm:spPr/>
    </dgm:pt>
    <dgm:pt modelId="{B6F01394-BFF0-4F9A-9826-DE460EF58650}" type="pres">
      <dgm:prSet presAssocID="{DE5AF409-5D20-4C58-BDB4-8682A4EECF98}" presName="childNode" presStyleLbl="revTx" presStyleIdx="0" presStyleCnt="0">
        <dgm:presLayoutVars>
          <dgm:bulletEnabled val="1"/>
        </dgm:presLayoutVars>
      </dgm:prSet>
      <dgm:spPr/>
    </dgm:pt>
    <dgm:pt modelId="{EC917E0A-422C-4613-B118-DFF46D8B3732}" type="pres">
      <dgm:prSet presAssocID="{367774FC-1B9E-4FAD-B24F-7CBC7B099704}" presName="Name25" presStyleLbl="parChTrans1D1" presStyleIdx="3" presStyleCnt="7"/>
      <dgm:spPr/>
    </dgm:pt>
    <dgm:pt modelId="{45633992-FE22-4784-9AF9-478213BEC940}" type="pres">
      <dgm:prSet presAssocID="{3C6A3B3A-B134-42E8-9B28-36687FE2E45B}" presName="node" presStyleCnt="0"/>
      <dgm:spPr/>
    </dgm:pt>
    <dgm:pt modelId="{2D2D02DC-BA27-4858-9DF7-6E6B90C85074}" type="pres">
      <dgm:prSet presAssocID="{3C6A3B3A-B134-42E8-9B28-36687FE2E45B}" presName="parentNode" presStyleLbl="node1" presStyleIdx="4" presStyleCnt="8" custScaleX="441427" custScaleY="110266" custLinFactNeighborX="-1141" custLinFactNeighborY="-38635">
        <dgm:presLayoutVars>
          <dgm:chMax val="1"/>
          <dgm:bulletEnabled val="1"/>
        </dgm:presLayoutVars>
      </dgm:prSet>
      <dgm:spPr/>
    </dgm:pt>
    <dgm:pt modelId="{ACAFAFF4-DD48-4C56-A536-61AEDCAC4B5B}" type="pres">
      <dgm:prSet presAssocID="{3C6A3B3A-B134-42E8-9B28-36687FE2E45B}" presName="childNode" presStyleLbl="revTx" presStyleIdx="0" presStyleCnt="0">
        <dgm:presLayoutVars>
          <dgm:bulletEnabled val="1"/>
        </dgm:presLayoutVars>
      </dgm:prSet>
      <dgm:spPr/>
    </dgm:pt>
    <dgm:pt modelId="{E8516B0F-6E7B-4756-8DB9-2806F1AF8B01}" type="pres">
      <dgm:prSet presAssocID="{CD313D94-738C-4408-944B-75A440A535A7}" presName="Name25" presStyleLbl="parChTrans1D1" presStyleIdx="4" presStyleCnt="7"/>
      <dgm:spPr/>
    </dgm:pt>
    <dgm:pt modelId="{0C1127AD-7C73-4388-ABC8-4365D4347794}" type="pres">
      <dgm:prSet presAssocID="{8DFEAD7F-C497-4527-8DF3-E7D90406B502}" presName="node" presStyleCnt="0"/>
      <dgm:spPr/>
    </dgm:pt>
    <dgm:pt modelId="{B809AD55-FC9B-43D7-A9B0-B7C70BC80DE2}" type="pres">
      <dgm:prSet presAssocID="{8DFEAD7F-C497-4527-8DF3-E7D90406B502}" presName="parentNode" presStyleLbl="node1" presStyleIdx="5" presStyleCnt="8" custScaleX="1030509" custScaleY="245351" custLinFactX="100000" custLinFactNeighborX="143185" custLinFactNeighborY="-39076">
        <dgm:presLayoutVars>
          <dgm:chMax val="1"/>
          <dgm:bulletEnabled val="1"/>
        </dgm:presLayoutVars>
      </dgm:prSet>
      <dgm:spPr/>
    </dgm:pt>
    <dgm:pt modelId="{271BFD7E-7595-4E1F-A121-A0C6C5ABDF65}" type="pres">
      <dgm:prSet presAssocID="{8DFEAD7F-C497-4527-8DF3-E7D90406B502}" presName="childNode" presStyleLbl="revTx" presStyleIdx="0" presStyleCnt="0">
        <dgm:presLayoutVars>
          <dgm:bulletEnabled val="1"/>
        </dgm:presLayoutVars>
      </dgm:prSet>
      <dgm:spPr/>
    </dgm:pt>
    <dgm:pt modelId="{2A38D4BE-34C3-4B4F-89A8-8DC593606453}" type="pres">
      <dgm:prSet presAssocID="{DE201D1A-9BE6-8742-81D6-151F906BBB41}" presName="Name25" presStyleLbl="parChTrans1D1" presStyleIdx="5" presStyleCnt="7"/>
      <dgm:spPr/>
    </dgm:pt>
    <dgm:pt modelId="{E7552730-6E36-CC49-B0BA-F2E66973BFE7}" type="pres">
      <dgm:prSet presAssocID="{B71EDFA3-B530-D04B-A0D9-BED11EA7F8CA}" presName="node" presStyleCnt="0"/>
      <dgm:spPr/>
    </dgm:pt>
    <dgm:pt modelId="{FCC9B7B0-3F5C-0C4E-ACDA-6076C36CD74F}" type="pres">
      <dgm:prSet presAssocID="{B71EDFA3-B530-D04B-A0D9-BED11EA7F8CA}" presName="parentNode" presStyleLbl="node1" presStyleIdx="6" presStyleCnt="8" custScaleX="818098">
        <dgm:presLayoutVars>
          <dgm:chMax val="1"/>
          <dgm:bulletEnabled val="1"/>
        </dgm:presLayoutVars>
      </dgm:prSet>
      <dgm:spPr/>
    </dgm:pt>
    <dgm:pt modelId="{827A4894-68E3-2045-BF56-6BAE6D25248A}" type="pres">
      <dgm:prSet presAssocID="{B71EDFA3-B530-D04B-A0D9-BED11EA7F8CA}" presName="childNode" presStyleLbl="revTx" presStyleIdx="0" presStyleCnt="0">
        <dgm:presLayoutVars>
          <dgm:bulletEnabled val="1"/>
        </dgm:presLayoutVars>
      </dgm:prSet>
      <dgm:spPr/>
    </dgm:pt>
    <dgm:pt modelId="{7ABD50FB-48DC-8843-95AC-352E53785772}" type="pres">
      <dgm:prSet presAssocID="{6B80C574-C163-C444-B35F-E5147EF15DE6}" presName="Name25" presStyleLbl="parChTrans1D1" presStyleIdx="6" presStyleCnt="7"/>
      <dgm:spPr/>
    </dgm:pt>
    <dgm:pt modelId="{F303CD9B-DB5F-354E-A978-F1C73EDADFAC}" type="pres">
      <dgm:prSet presAssocID="{F23B81E9-1657-6242-B5A6-DD28867CEBD9}" presName="node" presStyleCnt="0"/>
      <dgm:spPr/>
    </dgm:pt>
    <dgm:pt modelId="{8F0A6456-70ED-654B-9DCB-5F132E18FF3D}" type="pres">
      <dgm:prSet presAssocID="{F23B81E9-1657-6242-B5A6-DD28867CEBD9}" presName="parentNode" presStyleLbl="node1" presStyleIdx="7" presStyleCnt="8" custScaleX="929566" custScaleY="177431">
        <dgm:presLayoutVars>
          <dgm:chMax val="1"/>
          <dgm:bulletEnabled val="1"/>
        </dgm:presLayoutVars>
      </dgm:prSet>
      <dgm:spPr/>
    </dgm:pt>
    <dgm:pt modelId="{44B9FF37-63CD-4A45-9B33-290C9AC10D91}" type="pres">
      <dgm:prSet presAssocID="{F23B81E9-1657-6242-B5A6-DD28867CEBD9}" presName="childNode" presStyleLbl="revTx" presStyleIdx="0" presStyleCnt="0">
        <dgm:presLayoutVars>
          <dgm:bulletEnabled val="1"/>
        </dgm:presLayoutVars>
      </dgm:prSet>
      <dgm:spPr/>
    </dgm:pt>
  </dgm:ptLst>
  <dgm:cxnLst>
    <dgm:cxn modelId="{C4601E04-50A0-41C2-BBF3-E68FE06C7952}" type="presOf" srcId="{8DFEAD7F-C497-4527-8DF3-E7D90406B502}" destId="{B809AD55-FC9B-43D7-A9B0-B7C70BC80DE2}" srcOrd="0" destOrd="0" presId="urn:microsoft.com/office/officeart/2005/8/layout/radial2"/>
    <dgm:cxn modelId="{2842C014-CAFE-4555-8CB0-99D35B841346}" srcId="{016F06FF-93B8-4941-8B42-0EC09ACB0263}" destId="{B82419D4-E1A0-486E-B76D-35F671C11102}" srcOrd="0" destOrd="0" parTransId="{CF3E2C2F-88BB-4E4A-A532-B62B77C1B2B7}" sibTransId="{CBC48270-1E30-4E25-8C20-A5FE20C568E7}"/>
    <dgm:cxn modelId="{BFB01F1D-99F1-794F-9F01-7CB5B37626FE}" srcId="{016F06FF-93B8-4941-8B42-0EC09ACB0263}" destId="{F23B81E9-1657-6242-B5A6-DD28867CEBD9}" srcOrd="6" destOrd="0" parTransId="{6B80C574-C163-C444-B35F-E5147EF15DE6}" sibTransId="{760D0DA4-DAA8-F946-ABEC-3AEE4FDBFC47}"/>
    <dgm:cxn modelId="{BAAC1028-F74E-3E44-891E-00FB4C7B6785}" type="presOf" srcId="{F23B81E9-1657-6242-B5A6-DD28867CEBD9}" destId="{8F0A6456-70ED-654B-9DCB-5F132E18FF3D}" srcOrd="0" destOrd="0" presId="urn:microsoft.com/office/officeart/2005/8/layout/radial2"/>
    <dgm:cxn modelId="{0AE8B767-DEFB-4C48-804E-1089B766192E}" type="presOf" srcId="{D070E6F8-FBD6-449E-A3D3-C59AA14836EC}" destId="{76137398-4A16-43C2-BB39-C5F25BB41CAC}" srcOrd="0" destOrd="0" presId="urn:microsoft.com/office/officeart/2005/8/layout/radial2"/>
    <dgm:cxn modelId="{7EE06269-67CE-4BE9-A3AF-344A0818A1F9}" type="presOf" srcId="{CF3E2C2F-88BB-4E4A-A532-B62B77C1B2B7}" destId="{7BBEE78A-B5F7-49AA-A0D0-979E845B79CA}" srcOrd="0" destOrd="0" presId="urn:microsoft.com/office/officeart/2005/8/layout/radial2"/>
    <dgm:cxn modelId="{B543C66D-2A3A-4765-AE6F-430EE6F2817C}" type="presOf" srcId="{8C62AD57-00B8-4CD1-A9C7-4C98A9820EAC}" destId="{FB737F91-5164-4CD0-8F37-FA5F328B6742}" srcOrd="0" destOrd="0" presId="urn:microsoft.com/office/officeart/2005/8/layout/radial2"/>
    <dgm:cxn modelId="{AB623E6E-CF3B-4745-BF3E-E5384622AF68}" type="presOf" srcId="{B71EDFA3-B530-D04B-A0D9-BED11EA7F8CA}" destId="{FCC9B7B0-3F5C-0C4E-ACDA-6076C36CD74F}" srcOrd="0" destOrd="0" presId="urn:microsoft.com/office/officeart/2005/8/layout/radial2"/>
    <dgm:cxn modelId="{AEB12654-52B5-4FA4-BA23-25EA07008EF6}" type="presOf" srcId="{367774FC-1B9E-4FAD-B24F-7CBC7B099704}" destId="{EC917E0A-422C-4613-B118-DFF46D8B3732}" srcOrd="0" destOrd="0" presId="urn:microsoft.com/office/officeart/2005/8/layout/radial2"/>
    <dgm:cxn modelId="{4F652075-37F8-4CB5-A1FB-89A289326390}" type="presOf" srcId="{93E55420-6525-4018-9519-D92099615BEE}" destId="{4919AFC5-1092-406D-9D1B-F801D41902AF}" srcOrd="0" destOrd="0" presId="urn:microsoft.com/office/officeart/2005/8/layout/radial2"/>
    <dgm:cxn modelId="{7B4D2E79-CEEF-48F9-8EE4-8B0B3D6BCA35}" srcId="{016F06FF-93B8-4941-8B42-0EC09ACB0263}" destId="{8C62AD57-00B8-4CD1-A9C7-4C98A9820EAC}" srcOrd="1" destOrd="0" parTransId="{93E55420-6525-4018-9519-D92099615BEE}" sibTransId="{016801BD-6B4F-40F3-80B6-F734596D2093}"/>
    <dgm:cxn modelId="{FEF0C789-116A-9145-8C64-015EA9F61FC4}" type="presOf" srcId="{6B80C574-C163-C444-B35F-E5147EF15DE6}" destId="{7ABD50FB-48DC-8843-95AC-352E53785772}" srcOrd="0" destOrd="0" presId="urn:microsoft.com/office/officeart/2005/8/layout/radial2"/>
    <dgm:cxn modelId="{678A7790-569F-474E-A917-CCB4F33AAE99}" type="presOf" srcId="{3C6A3B3A-B134-42E8-9B28-36687FE2E45B}" destId="{2D2D02DC-BA27-4858-9DF7-6E6B90C85074}" srcOrd="0" destOrd="0" presId="urn:microsoft.com/office/officeart/2005/8/layout/radial2"/>
    <dgm:cxn modelId="{6767E793-53BE-48CB-844A-2D7E79507FE6}" type="presOf" srcId="{DE5AF409-5D20-4C58-BDB4-8682A4EECF98}" destId="{4BC53A37-DAEC-4116-8938-1048D1F49B14}" srcOrd="0" destOrd="0" presId="urn:microsoft.com/office/officeart/2005/8/layout/radial2"/>
    <dgm:cxn modelId="{A6FE5D9B-1A68-462C-BEAD-482F4D78C5ED}" type="presOf" srcId="{B82419D4-E1A0-486E-B76D-35F671C11102}" destId="{4D415A4C-EC51-4797-9FF5-E389A2EBFE2D}" srcOrd="0" destOrd="0" presId="urn:microsoft.com/office/officeart/2005/8/layout/radial2"/>
    <dgm:cxn modelId="{8B0A92A7-E529-48A9-A998-EB198954C34D}" srcId="{016F06FF-93B8-4941-8B42-0EC09ACB0263}" destId="{3C6A3B3A-B134-42E8-9B28-36687FE2E45B}" srcOrd="3" destOrd="0" parTransId="{367774FC-1B9E-4FAD-B24F-7CBC7B099704}" sibTransId="{0F0F90B8-BA59-4391-ADF4-9F1AB8797D0E}"/>
    <dgm:cxn modelId="{8179B1AA-167E-D849-AD26-F7467816FD43}" type="presOf" srcId="{DE201D1A-9BE6-8742-81D6-151F906BBB41}" destId="{2A38D4BE-34C3-4B4F-89A8-8DC593606453}" srcOrd="0" destOrd="0" presId="urn:microsoft.com/office/officeart/2005/8/layout/radial2"/>
    <dgm:cxn modelId="{A29A41DD-F49C-4952-BB4C-E4D727E2EA2E}" srcId="{016F06FF-93B8-4941-8B42-0EC09ACB0263}" destId="{DE5AF409-5D20-4C58-BDB4-8682A4EECF98}" srcOrd="2" destOrd="0" parTransId="{D070E6F8-FBD6-449E-A3D3-C59AA14836EC}" sibTransId="{10EBEF9D-0A79-4EC0-82F7-771B1F553EC7}"/>
    <dgm:cxn modelId="{79E674E3-4900-4719-9526-25F8C18D7454}" srcId="{016F06FF-93B8-4941-8B42-0EC09ACB0263}" destId="{8DFEAD7F-C497-4527-8DF3-E7D90406B502}" srcOrd="4" destOrd="0" parTransId="{CD313D94-738C-4408-944B-75A440A535A7}" sibTransId="{47EC0593-1F36-48B4-BDF7-ECA896F7E6A8}"/>
    <dgm:cxn modelId="{9A9566EA-4A78-0340-8A22-188B0D633C3E}" srcId="{016F06FF-93B8-4941-8B42-0EC09ACB0263}" destId="{B71EDFA3-B530-D04B-A0D9-BED11EA7F8CA}" srcOrd="5" destOrd="0" parTransId="{DE201D1A-9BE6-8742-81D6-151F906BBB41}" sibTransId="{DC749656-EEC5-4842-B8E5-A212F5CAFD51}"/>
    <dgm:cxn modelId="{1AB703F0-54F0-419E-80A0-DB42B49E3B42}" type="presOf" srcId="{016F06FF-93B8-4941-8B42-0EC09ACB0263}" destId="{E6B5E55F-27A2-40F4-90B7-80967F21ABB9}" srcOrd="0" destOrd="0" presId="urn:microsoft.com/office/officeart/2005/8/layout/radial2"/>
    <dgm:cxn modelId="{94CCA8F3-A69F-480C-BE75-3D60B854C6DC}" type="presOf" srcId="{CD313D94-738C-4408-944B-75A440A535A7}" destId="{E8516B0F-6E7B-4756-8DB9-2806F1AF8B01}" srcOrd="0" destOrd="0" presId="urn:microsoft.com/office/officeart/2005/8/layout/radial2"/>
    <dgm:cxn modelId="{AE91CC80-706B-4F53-AE2C-2EAF5FA38F0A}" type="presParOf" srcId="{E6B5E55F-27A2-40F4-90B7-80967F21ABB9}" destId="{9B948320-A13F-4984-AA93-719F24B2E70C}" srcOrd="0" destOrd="0" presId="urn:microsoft.com/office/officeart/2005/8/layout/radial2"/>
    <dgm:cxn modelId="{2964529A-AB67-4775-A0F0-6769552D1E0A}" type="presParOf" srcId="{9B948320-A13F-4984-AA93-719F24B2E70C}" destId="{9D9C255E-732C-480F-B602-AF40CE26E743}" srcOrd="0" destOrd="0" presId="urn:microsoft.com/office/officeart/2005/8/layout/radial2"/>
    <dgm:cxn modelId="{1A580564-D28A-4D1F-8B64-B655CC3A848D}" type="presParOf" srcId="{9D9C255E-732C-480F-B602-AF40CE26E743}" destId="{C263DCDB-9C07-48C0-90BE-BE8ABEB99D30}" srcOrd="0" destOrd="0" presId="urn:microsoft.com/office/officeart/2005/8/layout/radial2"/>
    <dgm:cxn modelId="{34ED5920-8421-4660-9C3C-FA8629E84A99}" type="presParOf" srcId="{9D9C255E-732C-480F-B602-AF40CE26E743}" destId="{C380AB24-4B95-47A5-8D08-3DABD0D6A0C3}" srcOrd="1" destOrd="0" presId="urn:microsoft.com/office/officeart/2005/8/layout/radial2"/>
    <dgm:cxn modelId="{8DA0C7FB-0D8A-47C4-9FDB-6AC78E898C65}" type="presParOf" srcId="{9B948320-A13F-4984-AA93-719F24B2E70C}" destId="{7BBEE78A-B5F7-49AA-A0D0-979E845B79CA}" srcOrd="1" destOrd="0" presId="urn:microsoft.com/office/officeart/2005/8/layout/radial2"/>
    <dgm:cxn modelId="{61BBE276-5C39-4397-A45C-2FE82154C639}" type="presParOf" srcId="{9B948320-A13F-4984-AA93-719F24B2E70C}" destId="{3C05099C-BA75-4897-9995-6B3B6A9B2227}" srcOrd="2" destOrd="0" presId="urn:microsoft.com/office/officeart/2005/8/layout/radial2"/>
    <dgm:cxn modelId="{2BE34F17-CD54-4053-A7AD-A0D6576E7369}" type="presParOf" srcId="{3C05099C-BA75-4897-9995-6B3B6A9B2227}" destId="{4D415A4C-EC51-4797-9FF5-E389A2EBFE2D}" srcOrd="0" destOrd="0" presId="urn:microsoft.com/office/officeart/2005/8/layout/radial2"/>
    <dgm:cxn modelId="{6181CA82-3D25-47DD-8E4A-EE01DA69D57D}" type="presParOf" srcId="{3C05099C-BA75-4897-9995-6B3B6A9B2227}" destId="{A5B67DBE-4A27-4B12-AD6E-BFA5955CDC2C}" srcOrd="1" destOrd="0" presId="urn:microsoft.com/office/officeart/2005/8/layout/radial2"/>
    <dgm:cxn modelId="{8C7B9160-B767-4D24-8778-68852FCF630C}" type="presParOf" srcId="{9B948320-A13F-4984-AA93-719F24B2E70C}" destId="{4919AFC5-1092-406D-9D1B-F801D41902AF}" srcOrd="3" destOrd="0" presId="urn:microsoft.com/office/officeart/2005/8/layout/radial2"/>
    <dgm:cxn modelId="{DB854410-9632-4F70-AF51-272F3011C228}" type="presParOf" srcId="{9B948320-A13F-4984-AA93-719F24B2E70C}" destId="{CA24F57C-EA5C-45F7-9059-24A4CA2B446B}" srcOrd="4" destOrd="0" presId="urn:microsoft.com/office/officeart/2005/8/layout/radial2"/>
    <dgm:cxn modelId="{20AE0EFA-2325-40AA-897F-A61C1D6456A8}" type="presParOf" srcId="{CA24F57C-EA5C-45F7-9059-24A4CA2B446B}" destId="{FB737F91-5164-4CD0-8F37-FA5F328B6742}" srcOrd="0" destOrd="0" presId="urn:microsoft.com/office/officeart/2005/8/layout/radial2"/>
    <dgm:cxn modelId="{4B486A62-AD84-4336-BD2A-1842E53D0480}" type="presParOf" srcId="{CA24F57C-EA5C-45F7-9059-24A4CA2B446B}" destId="{EEFE628A-16DD-4CE2-B8FE-A09E9D8BACA1}" srcOrd="1" destOrd="0" presId="urn:microsoft.com/office/officeart/2005/8/layout/radial2"/>
    <dgm:cxn modelId="{422DDFEB-02FB-4C4A-B3E7-992F14A79D9F}" type="presParOf" srcId="{9B948320-A13F-4984-AA93-719F24B2E70C}" destId="{76137398-4A16-43C2-BB39-C5F25BB41CAC}" srcOrd="5" destOrd="0" presId="urn:microsoft.com/office/officeart/2005/8/layout/radial2"/>
    <dgm:cxn modelId="{32157139-9B0F-4A52-B5BA-14969E4FBBC6}" type="presParOf" srcId="{9B948320-A13F-4984-AA93-719F24B2E70C}" destId="{C4C383D3-5830-4135-8DB7-987F647FD22C}" srcOrd="6" destOrd="0" presId="urn:microsoft.com/office/officeart/2005/8/layout/radial2"/>
    <dgm:cxn modelId="{2B62EBC9-25B5-4CA8-AA2F-A3A8A93502F2}" type="presParOf" srcId="{C4C383D3-5830-4135-8DB7-987F647FD22C}" destId="{4BC53A37-DAEC-4116-8938-1048D1F49B14}" srcOrd="0" destOrd="0" presId="urn:microsoft.com/office/officeart/2005/8/layout/radial2"/>
    <dgm:cxn modelId="{38FA174E-255B-46DF-9BA2-8566B71AF5FF}" type="presParOf" srcId="{C4C383D3-5830-4135-8DB7-987F647FD22C}" destId="{B6F01394-BFF0-4F9A-9826-DE460EF58650}" srcOrd="1" destOrd="0" presId="urn:microsoft.com/office/officeart/2005/8/layout/radial2"/>
    <dgm:cxn modelId="{B9FE80C3-17EB-4F64-80B9-2431A5B634BF}" type="presParOf" srcId="{9B948320-A13F-4984-AA93-719F24B2E70C}" destId="{EC917E0A-422C-4613-B118-DFF46D8B3732}" srcOrd="7" destOrd="0" presId="urn:microsoft.com/office/officeart/2005/8/layout/radial2"/>
    <dgm:cxn modelId="{D641CCF7-12D7-4649-8D07-61BDAA983D7D}" type="presParOf" srcId="{9B948320-A13F-4984-AA93-719F24B2E70C}" destId="{45633992-FE22-4784-9AF9-478213BEC940}" srcOrd="8" destOrd="0" presId="urn:microsoft.com/office/officeart/2005/8/layout/radial2"/>
    <dgm:cxn modelId="{10B9178D-851D-4076-B72B-B8C837B3C0EA}" type="presParOf" srcId="{45633992-FE22-4784-9AF9-478213BEC940}" destId="{2D2D02DC-BA27-4858-9DF7-6E6B90C85074}" srcOrd="0" destOrd="0" presId="urn:microsoft.com/office/officeart/2005/8/layout/radial2"/>
    <dgm:cxn modelId="{A95A699D-9E90-4E3F-AD73-1E653A902D98}" type="presParOf" srcId="{45633992-FE22-4784-9AF9-478213BEC940}" destId="{ACAFAFF4-DD48-4C56-A536-61AEDCAC4B5B}" srcOrd="1" destOrd="0" presId="urn:microsoft.com/office/officeart/2005/8/layout/radial2"/>
    <dgm:cxn modelId="{04DF8AEA-00CA-4E8F-9AB2-EED1D02BDEC8}" type="presParOf" srcId="{9B948320-A13F-4984-AA93-719F24B2E70C}" destId="{E8516B0F-6E7B-4756-8DB9-2806F1AF8B01}" srcOrd="9" destOrd="0" presId="urn:microsoft.com/office/officeart/2005/8/layout/radial2"/>
    <dgm:cxn modelId="{44906A0F-6F4A-4BB9-9A0D-AE9D3CCF573D}" type="presParOf" srcId="{9B948320-A13F-4984-AA93-719F24B2E70C}" destId="{0C1127AD-7C73-4388-ABC8-4365D4347794}" srcOrd="10" destOrd="0" presId="urn:microsoft.com/office/officeart/2005/8/layout/radial2"/>
    <dgm:cxn modelId="{9F6BE22B-9107-46A4-9A4B-FD5A5041E3DE}" type="presParOf" srcId="{0C1127AD-7C73-4388-ABC8-4365D4347794}" destId="{B809AD55-FC9B-43D7-A9B0-B7C70BC80DE2}" srcOrd="0" destOrd="0" presId="urn:microsoft.com/office/officeart/2005/8/layout/radial2"/>
    <dgm:cxn modelId="{BDAA0431-7337-4937-91A0-592C5922FB1B}" type="presParOf" srcId="{0C1127AD-7C73-4388-ABC8-4365D4347794}" destId="{271BFD7E-7595-4E1F-A121-A0C6C5ABDF65}" srcOrd="1" destOrd="0" presId="urn:microsoft.com/office/officeart/2005/8/layout/radial2"/>
    <dgm:cxn modelId="{F93C32D6-E35A-5241-B9A0-6E0DA9ACF29C}" type="presParOf" srcId="{9B948320-A13F-4984-AA93-719F24B2E70C}" destId="{2A38D4BE-34C3-4B4F-89A8-8DC593606453}" srcOrd="11" destOrd="0" presId="urn:microsoft.com/office/officeart/2005/8/layout/radial2"/>
    <dgm:cxn modelId="{AE06E630-4660-AF4B-AAE5-3496895D24CC}" type="presParOf" srcId="{9B948320-A13F-4984-AA93-719F24B2E70C}" destId="{E7552730-6E36-CC49-B0BA-F2E66973BFE7}" srcOrd="12" destOrd="0" presId="urn:microsoft.com/office/officeart/2005/8/layout/radial2"/>
    <dgm:cxn modelId="{59A3C834-FF99-6941-8539-D517596DBC80}" type="presParOf" srcId="{E7552730-6E36-CC49-B0BA-F2E66973BFE7}" destId="{FCC9B7B0-3F5C-0C4E-ACDA-6076C36CD74F}" srcOrd="0" destOrd="0" presId="urn:microsoft.com/office/officeart/2005/8/layout/radial2"/>
    <dgm:cxn modelId="{AC3ACFA9-AB18-7648-A488-574B8EEDEFE2}" type="presParOf" srcId="{E7552730-6E36-CC49-B0BA-F2E66973BFE7}" destId="{827A4894-68E3-2045-BF56-6BAE6D25248A}" srcOrd="1" destOrd="0" presId="urn:microsoft.com/office/officeart/2005/8/layout/radial2"/>
    <dgm:cxn modelId="{38E78E18-E21A-ED45-B52D-F232F621B67E}" type="presParOf" srcId="{9B948320-A13F-4984-AA93-719F24B2E70C}" destId="{7ABD50FB-48DC-8843-95AC-352E53785772}" srcOrd="13" destOrd="0" presId="urn:microsoft.com/office/officeart/2005/8/layout/radial2"/>
    <dgm:cxn modelId="{DD2F00B4-0D96-0445-93C9-5CE861476E93}" type="presParOf" srcId="{9B948320-A13F-4984-AA93-719F24B2E70C}" destId="{F303CD9B-DB5F-354E-A978-F1C73EDADFAC}" srcOrd="14" destOrd="0" presId="urn:microsoft.com/office/officeart/2005/8/layout/radial2"/>
    <dgm:cxn modelId="{89370014-50E9-484C-893C-1C2315F8000F}" type="presParOf" srcId="{F303CD9B-DB5F-354E-A978-F1C73EDADFAC}" destId="{8F0A6456-70ED-654B-9DCB-5F132E18FF3D}" srcOrd="0" destOrd="0" presId="urn:microsoft.com/office/officeart/2005/8/layout/radial2"/>
    <dgm:cxn modelId="{38BFF954-D514-3F4F-9A11-35CE37E8A332}" type="presParOf" srcId="{F303CD9B-DB5F-354E-A978-F1C73EDADFAC}" destId="{44B9FF37-63CD-4A45-9B33-290C9AC10D91}"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F0D14-EF2F-4A72-8EAA-67C2A9E3F531}">
      <dsp:nvSpPr>
        <dsp:cNvPr id="0" name=""/>
        <dsp:cNvSpPr/>
      </dsp:nvSpPr>
      <dsp:spPr>
        <a:xfrm>
          <a:off x="2017761" y="787496"/>
          <a:ext cx="4198460" cy="4198460"/>
        </a:xfrm>
        <a:prstGeom prst="blockArc">
          <a:avLst>
            <a:gd name="adj1" fmla="val 12794615"/>
            <a:gd name="adj2" fmla="val 16701258"/>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214E2C-5395-F74A-B575-5C441A137F45}">
      <dsp:nvSpPr>
        <dsp:cNvPr id="0" name=""/>
        <dsp:cNvSpPr/>
      </dsp:nvSpPr>
      <dsp:spPr>
        <a:xfrm>
          <a:off x="2178379" y="492229"/>
          <a:ext cx="4198460" cy="4198460"/>
        </a:xfrm>
        <a:prstGeom prst="blockArc">
          <a:avLst>
            <a:gd name="adj1" fmla="val 8606192"/>
            <a:gd name="adj2" fmla="val 12230794"/>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298429A-4168-45E1-974F-1AA78618153A}">
      <dsp:nvSpPr>
        <dsp:cNvPr id="0" name=""/>
        <dsp:cNvSpPr/>
      </dsp:nvSpPr>
      <dsp:spPr>
        <a:xfrm>
          <a:off x="2268411" y="624042"/>
          <a:ext cx="4198460" cy="4198460"/>
        </a:xfrm>
        <a:prstGeom prst="blockArc">
          <a:avLst>
            <a:gd name="adj1" fmla="val 5316185"/>
            <a:gd name="adj2" fmla="val 8873718"/>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79982A-E13D-4957-80C1-66FFAC066EC7}">
      <dsp:nvSpPr>
        <dsp:cNvPr id="0" name=""/>
        <dsp:cNvSpPr/>
      </dsp:nvSpPr>
      <dsp:spPr>
        <a:xfrm>
          <a:off x="2346422" y="623624"/>
          <a:ext cx="4198460" cy="4198460"/>
        </a:xfrm>
        <a:prstGeom prst="blockArc">
          <a:avLst>
            <a:gd name="adj1" fmla="val 1927110"/>
            <a:gd name="adj2" fmla="val 5446905"/>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EE84B5-30A1-DB42-945A-68D19D22F022}">
      <dsp:nvSpPr>
        <dsp:cNvPr id="0" name=""/>
        <dsp:cNvSpPr/>
      </dsp:nvSpPr>
      <dsp:spPr>
        <a:xfrm>
          <a:off x="2307285" y="688607"/>
          <a:ext cx="4198460" cy="4198460"/>
        </a:xfrm>
        <a:prstGeom prst="blockArc">
          <a:avLst>
            <a:gd name="adj1" fmla="val 19800000"/>
            <a:gd name="adj2" fmla="val 1800000"/>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D7630E-B385-4224-A70C-367514FA4ED4}">
      <dsp:nvSpPr>
        <dsp:cNvPr id="0" name=""/>
        <dsp:cNvSpPr/>
      </dsp:nvSpPr>
      <dsp:spPr>
        <a:xfrm>
          <a:off x="2381927" y="808204"/>
          <a:ext cx="4198460" cy="4198460"/>
        </a:xfrm>
        <a:prstGeom prst="blockArc">
          <a:avLst>
            <a:gd name="adj1" fmla="val 16089293"/>
            <a:gd name="adj2" fmla="val 19563739"/>
            <a:gd name="adj3" fmla="val 452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A4B662-CD9A-456D-B02D-63F09D6BC72D}">
      <dsp:nvSpPr>
        <dsp:cNvPr id="0" name=""/>
        <dsp:cNvSpPr/>
      </dsp:nvSpPr>
      <dsp:spPr>
        <a:xfrm>
          <a:off x="3713184" y="2036216"/>
          <a:ext cx="1273735" cy="12197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a:t>ISO 26000</a:t>
          </a:r>
        </a:p>
      </dsp:txBody>
      <dsp:txXfrm>
        <a:off x="3899718" y="2214848"/>
        <a:ext cx="900667" cy="862510"/>
      </dsp:txXfrm>
    </dsp:sp>
    <dsp:sp modelId="{091BF5D8-8110-487B-9877-C58E7430BD41}">
      <dsp:nvSpPr>
        <dsp:cNvPr id="0" name=""/>
        <dsp:cNvSpPr/>
      </dsp:nvSpPr>
      <dsp:spPr>
        <a:xfrm>
          <a:off x="3646100" y="47501"/>
          <a:ext cx="1537992" cy="16185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ONU: Pacto Mundial y </a:t>
          </a:r>
          <a:r>
            <a:rPr lang="en-US" sz="1400" b="1" kern="1200" dirty="0" err="1"/>
            <a:t>Declaración</a:t>
          </a:r>
          <a:r>
            <a:rPr lang="en-US" sz="1400" b="1" kern="1200" dirty="0"/>
            <a:t> de los Derechos Humanos</a:t>
          </a:r>
        </a:p>
      </dsp:txBody>
      <dsp:txXfrm>
        <a:off x="3871334" y="284528"/>
        <a:ext cx="1087524" cy="1144470"/>
      </dsp:txXfrm>
    </dsp:sp>
    <dsp:sp modelId="{0563C88F-C793-794C-A9D8-16CB819A14FF}">
      <dsp:nvSpPr>
        <dsp:cNvPr id="0" name=""/>
        <dsp:cNvSpPr/>
      </dsp:nvSpPr>
      <dsp:spPr>
        <a:xfrm>
          <a:off x="5425805" y="1070174"/>
          <a:ext cx="1515128" cy="138359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OIT </a:t>
          </a:r>
          <a:r>
            <a:rPr lang="en-US" sz="1400" b="1" kern="1200" dirty="0" err="1"/>
            <a:t>Organización</a:t>
          </a:r>
          <a:r>
            <a:rPr lang="en-US" sz="1400" b="1" kern="1200" dirty="0"/>
            <a:t> Internacional del </a:t>
          </a:r>
          <a:r>
            <a:rPr lang="en-US" sz="1400" b="1" kern="1200" dirty="0" err="1"/>
            <a:t>Trabajo</a:t>
          </a:r>
          <a:endParaRPr lang="en-US" sz="1400" b="1" kern="1200" dirty="0"/>
        </a:p>
      </dsp:txBody>
      <dsp:txXfrm>
        <a:off x="5647690" y="1272796"/>
        <a:ext cx="1071358" cy="978347"/>
      </dsp:txXfrm>
    </dsp:sp>
    <dsp:sp modelId="{FBF7AC57-8D62-47F1-8409-E70C2DECDE68}">
      <dsp:nvSpPr>
        <dsp:cNvPr id="0" name=""/>
        <dsp:cNvSpPr/>
      </dsp:nvSpPr>
      <dsp:spPr>
        <a:xfrm>
          <a:off x="5523706" y="3154040"/>
          <a:ext cx="1319327" cy="13193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err="1"/>
            <a:t>Objetivos</a:t>
          </a:r>
          <a:r>
            <a:rPr lang="en-US" sz="1400" b="1" kern="1200" dirty="0"/>
            <a:t> de </a:t>
          </a:r>
          <a:r>
            <a:rPr lang="en-US" sz="1400" b="1" kern="1200" dirty="0" err="1"/>
            <a:t>Desarrollo</a:t>
          </a:r>
          <a:r>
            <a:rPr lang="en-US" sz="1400" b="1" kern="1200" dirty="0"/>
            <a:t> </a:t>
          </a:r>
          <a:r>
            <a:rPr lang="en-US" sz="1400" b="1" kern="1200" dirty="0" err="1"/>
            <a:t>Sostenible</a:t>
          </a:r>
          <a:r>
            <a:rPr lang="en-US" sz="1400" b="1" kern="1200" dirty="0"/>
            <a:t> de la ONU</a:t>
          </a:r>
        </a:p>
      </dsp:txBody>
      <dsp:txXfrm>
        <a:off x="5716917" y="3347251"/>
        <a:ext cx="932905" cy="932905"/>
      </dsp:txXfrm>
    </dsp:sp>
    <dsp:sp modelId="{EC894F5D-7D54-4DD8-A323-6C4326EFF6AF}">
      <dsp:nvSpPr>
        <dsp:cNvPr id="0" name=""/>
        <dsp:cNvSpPr/>
      </dsp:nvSpPr>
      <dsp:spPr>
        <a:xfrm>
          <a:off x="3757995" y="4114734"/>
          <a:ext cx="1319327" cy="13193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err="1"/>
            <a:t>Guías</a:t>
          </a:r>
          <a:r>
            <a:rPr lang="en-US" sz="2100" kern="1200"/>
            <a:t> de la OCDE</a:t>
          </a:r>
        </a:p>
      </dsp:txBody>
      <dsp:txXfrm>
        <a:off x="3951206" y="4307945"/>
        <a:ext cx="932905" cy="932905"/>
      </dsp:txXfrm>
    </dsp:sp>
    <dsp:sp modelId="{EFD37F2F-8B0D-5B48-A168-472723C39D3C}">
      <dsp:nvSpPr>
        <dsp:cNvPr id="0" name=""/>
        <dsp:cNvSpPr/>
      </dsp:nvSpPr>
      <dsp:spPr>
        <a:xfrm>
          <a:off x="1733165" y="2938858"/>
          <a:ext cx="1792992" cy="174969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err="1"/>
            <a:t>Grupo</a:t>
          </a:r>
          <a:r>
            <a:rPr lang="en-US" sz="1400" b="1" kern="1200" dirty="0"/>
            <a:t> de </a:t>
          </a:r>
          <a:r>
            <a:rPr lang="en-US" sz="1400" b="1" kern="1200" dirty="0" err="1"/>
            <a:t>trabajo</a:t>
          </a:r>
          <a:r>
            <a:rPr lang="en-US" sz="1400" b="1" kern="1200" dirty="0"/>
            <a:t> de la ONU </a:t>
          </a:r>
          <a:r>
            <a:rPr lang="en-US" sz="1400" b="1" kern="1200" dirty="0" err="1"/>
            <a:t>sobre</a:t>
          </a:r>
          <a:r>
            <a:rPr lang="en-US" sz="1400" b="1" kern="1200" dirty="0"/>
            <a:t> las </a:t>
          </a:r>
          <a:r>
            <a:rPr lang="en-US" sz="1400" b="1" kern="1200" dirty="0" err="1"/>
            <a:t>empresas</a:t>
          </a:r>
          <a:r>
            <a:rPr lang="en-US" sz="1400" b="1" kern="1200" dirty="0"/>
            <a:t> y los derechos </a:t>
          </a:r>
          <a:r>
            <a:rPr lang="en-US" sz="1400" b="1" kern="1200" dirty="0" err="1"/>
            <a:t>humanos</a:t>
          </a:r>
          <a:endParaRPr lang="en-US" sz="1400" b="1" kern="1200" dirty="0"/>
        </a:p>
      </dsp:txBody>
      <dsp:txXfrm>
        <a:off x="1995743" y="3195094"/>
        <a:ext cx="1267836" cy="1237219"/>
      </dsp:txXfrm>
    </dsp:sp>
    <dsp:sp modelId="{BFBD1812-2270-489C-A8CB-055204C967CF}">
      <dsp:nvSpPr>
        <dsp:cNvPr id="0" name=""/>
        <dsp:cNvSpPr/>
      </dsp:nvSpPr>
      <dsp:spPr>
        <a:xfrm>
          <a:off x="1542094" y="1013789"/>
          <a:ext cx="1717869" cy="14963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a:t>GRI Global Reporting Initiative</a:t>
          </a:r>
        </a:p>
      </dsp:txBody>
      <dsp:txXfrm>
        <a:off x="1793670" y="1232925"/>
        <a:ext cx="1214717" cy="10580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8CB10-9321-43FF-A695-20C8A01E767D}">
      <dsp:nvSpPr>
        <dsp:cNvPr id="0" name=""/>
        <dsp:cNvSpPr/>
      </dsp:nvSpPr>
      <dsp:spPr>
        <a:xfrm>
          <a:off x="2889492" y="2300530"/>
          <a:ext cx="2858611" cy="2858611"/>
        </a:xfrm>
        <a:prstGeom prst="gear9">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solidFill>
                <a:schemeClr val="tx1"/>
              </a:solidFill>
            </a:rPr>
            <a:t>Prácticas</a:t>
          </a:r>
          <a:r>
            <a:rPr lang="en-US" sz="1600" b="1" kern="1200" dirty="0">
              <a:solidFill>
                <a:schemeClr val="tx1"/>
              </a:solidFill>
            </a:rPr>
            <a:t> </a:t>
          </a:r>
          <a:r>
            <a:rPr lang="en-US" sz="1600" b="1" kern="1200" dirty="0" err="1">
              <a:solidFill>
                <a:schemeClr val="tx1"/>
              </a:solidFill>
            </a:rPr>
            <a:t>justas</a:t>
          </a:r>
          <a:r>
            <a:rPr lang="en-US" sz="1600" b="1" kern="1200" dirty="0">
              <a:solidFill>
                <a:schemeClr val="tx1"/>
              </a:solidFill>
            </a:rPr>
            <a:t> de </a:t>
          </a:r>
          <a:r>
            <a:rPr lang="en-US" sz="1600" b="1" kern="1200" dirty="0" err="1">
              <a:solidFill>
                <a:schemeClr val="tx1"/>
              </a:solidFill>
            </a:rPr>
            <a:t>operación</a:t>
          </a:r>
          <a:r>
            <a:rPr lang="en-US" sz="1600" b="1" kern="1200" dirty="0">
              <a:solidFill>
                <a:schemeClr val="tx1"/>
              </a:solidFill>
            </a:rPr>
            <a:t> </a:t>
          </a:r>
          <a:endParaRPr lang="en-GB" sz="1600" b="1" kern="1200" dirty="0">
            <a:solidFill>
              <a:schemeClr val="tx1"/>
            </a:solidFill>
          </a:endParaRPr>
        </a:p>
      </dsp:txBody>
      <dsp:txXfrm>
        <a:off x="3464200" y="2970146"/>
        <a:ext cx="1709195" cy="1469385"/>
      </dsp:txXfrm>
    </dsp:sp>
    <dsp:sp modelId="{0C2A3955-765F-4833-AF31-F51E86151E6F}">
      <dsp:nvSpPr>
        <dsp:cNvPr id="0" name=""/>
        <dsp:cNvSpPr/>
      </dsp:nvSpPr>
      <dsp:spPr>
        <a:xfrm>
          <a:off x="1264633" y="1663192"/>
          <a:ext cx="2078990" cy="2078990"/>
        </a:xfrm>
        <a:prstGeom prst="gear6">
          <a:avLst/>
        </a:prstGeom>
        <a:solidFill>
          <a:schemeClr val="accent1">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err="1">
              <a:solidFill>
                <a:schemeClr val="tx1"/>
              </a:solidFill>
            </a:rPr>
            <a:t>Buenas</a:t>
          </a:r>
          <a:r>
            <a:rPr lang="en-US" sz="1600" b="1" kern="1200">
              <a:solidFill>
                <a:schemeClr val="tx1"/>
              </a:solidFill>
            </a:rPr>
            <a:t> </a:t>
          </a:r>
          <a:r>
            <a:rPr lang="en-US" sz="1600" b="1" kern="1200" err="1">
              <a:solidFill>
                <a:schemeClr val="tx1"/>
              </a:solidFill>
            </a:rPr>
            <a:t>relaciones</a:t>
          </a:r>
          <a:r>
            <a:rPr lang="en-US" sz="1600" b="1" kern="1200">
              <a:solidFill>
                <a:schemeClr val="tx1"/>
              </a:solidFill>
            </a:rPr>
            <a:t> con la </a:t>
          </a:r>
          <a:r>
            <a:rPr lang="en-US" sz="1600" b="1" kern="1200" err="1">
              <a:solidFill>
                <a:schemeClr val="tx1"/>
              </a:solidFill>
            </a:rPr>
            <a:t>comunidad</a:t>
          </a:r>
          <a:endParaRPr lang="en-GB" sz="1600" b="1" kern="1200">
            <a:solidFill>
              <a:schemeClr val="tx1"/>
            </a:solidFill>
          </a:endParaRPr>
        </a:p>
      </dsp:txBody>
      <dsp:txXfrm>
        <a:off x="1788025" y="2189747"/>
        <a:ext cx="1032206" cy="1025880"/>
      </dsp:txXfrm>
    </dsp:sp>
    <dsp:sp modelId="{BEDD9B87-2022-4588-8491-ADAC8DEB1135}">
      <dsp:nvSpPr>
        <dsp:cNvPr id="0" name=""/>
        <dsp:cNvSpPr/>
      </dsp:nvSpPr>
      <dsp:spPr>
        <a:xfrm rot="20700000">
          <a:off x="2429080" y="228901"/>
          <a:ext cx="2036986" cy="2036986"/>
        </a:xfrm>
        <a:prstGeom prst="gear6">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err="1">
              <a:solidFill>
                <a:schemeClr val="tx1"/>
              </a:solidFill>
            </a:rPr>
            <a:t>Lealtad</a:t>
          </a:r>
          <a:r>
            <a:rPr lang="en-US" sz="1600" b="1" kern="1200">
              <a:solidFill>
                <a:schemeClr val="tx1"/>
              </a:solidFill>
            </a:rPr>
            <a:t> de </a:t>
          </a:r>
          <a:r>
            <a:rPr lang="en-US" sz="1600" b="1" kern="1200" err="1">
              <a:solidFill>
                <a:schemeClr val="tx1"/>
              </a:solidFill>
            </a:rPr>
            <a:t>empleados</a:t>
          </a:r>
          <a:r>
            <a:rPr lang="en-US" sz="1600" b="1" kern="1200">
              <a:solidFill>
                <a:schemeClr val="tx1"/>
              </a:solidFill>
            </a:rPr>
            <a:t> y </a:t>
          </a:r>
          <a:r>
            <a:rPr lang="en-US" sz="1600" b="1" kern="1200" err="1">
              <a:solidFill>
                <a:schemeClr val="tx1"/>
              </a:solidFill>
            </a:rPr>
            <a:t>clientes</a:t>
          </a:r>
          <a:endParaRPr lang="en-GB" sz="1600" b="1" kern="1200">
            <a:solidFill>
              <a:schemeClr val="tx1"/>
            </a:solidFill>
          </a:endParaRPr>
        </a:p>
      </dsp:txBody>
      <dsp:txXfrm rot="-20700000">
        <a:off x="2875851" y="675671"/>
        <a:ext cx="1143444" cy="1143444"/>
      </dsp:txXfrm>
    </dsp:sp>
    <dsp:sp modelId="{01D0826B-E9A2-419A-9DA3-36366788D25E}">
      <dsp:nvSpPr>
        <dsp:cNvPr id="0" name=""/>
        <dsp:cNvSpPr/>
      </dsp:nvSpPr>
      <dsp:spPr>
        <a:xfrm>
          <a:off x="2719188" y="1901123"/>
          <a:ext cx="3659023" cy="3659023"/>
        </a:xfrm>
        <a:prstGeom prst="circularArrow">
          <a:avLst>
            <a:gd name="adj1" fmla="val 4687"/>
            <a:gd name="adj2" fmla="val 299029"/>
            <a:gd name="adj3" fmla="val 2535849"/>
            <a:gd name="adj4" fmla="val 15819508"/>
            <a:gd name="adj5" fmla="val 5469"/>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90FB44-2C11-4420-8B97-01E7C1D4B415}">
      <dsp:nvSpPr>
        <dsp:cNvPr id="0" name=""/>
        <dsp:cNvSpPr/>
      </dsp:nvSpPr>
      <dsp:spPr>
        <a:xfrm>
          <a:off x="896448" y="1198885"/>
          <a:ext cx="2658508" cy="2658508"/>
        </a:xfrm>
        <a:prstGeom prst="leftCircularArrow">
          <a:avLst>
            <a:gd name="adj1" fmla="val 6452"/>
            <a:gd name="adj2" fmla="val 429999"/>
            <a:gd name="adj3" fmla="val 10489124"/>
            <a:gd name="adj4" fmla="val 14837806"/>
            <a:gd name="adj5" fmla="val 7527"/>
          </a:avLst>
        </a:prstGeom>
        <a:solidFill>
          <a:schemeClr val="accent1">
            <a:shade val="90000"/>
            <a:hueOff val="175458"/>
            <a:satOff val="-1607"/>
            <a:lumOff val="138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661B6BC-0CC2-4CAF-8732-E92A503424CA}">
      <dsp:nvSpPr>
        <dsp:cNvPr id="0" name=""/>
        <dsp:cNvSpPr/>
      </dsp:nvSpPr>
      <dsp:spPr>
        <a:xfrm>
          <a:off x="1957904" y="-221580"/>
          <a:ext cx="2866408" cy="2866408"/>
        </a:xfrm>
        <a:prstGeom prst="circularArrow">
          <a:avLst>
            <a:gd name="adj1" fmla="val 5984"/>
            <a:gd name="adj2" fmla="val 394124"/>
            <a:gd name="adj3" fmla="val 13313824"/>
            <a:gd name="adj4" fmla="val 10508221"/>
            <a:gd name="adj5" fmla="val 6981"/>
          </a:avLst>
        </a:prstGeom>
        <a:solidFill>
          <a:schemeClr val="accent1">
            <a:shade val="90000"/>
            <a:hueOff val="350915"/>
            <a:satOff val="-3215"/>
            <a:lumOff val="27754"/>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D50FB-48DC-8843-95AC-352E53785772}">
      <dsp:nvSpPr>
        <dsp:cNvPr id="0" name=""/>
        <dsp:cNvSpPr/>
      </dsp:nvSpPr>
      <dsp:spPr>
        <a:xfrm rot="3289799">
          <a:off x="802297" y="3625018"/>
          <a:ext cx="1967446" cy="19401"/>
        </a:xfrm>
        <a:custGeom>
          <a:avLst/>
          <a:gdLst/>
          <a:ahLst/>
          <a:cxnLst/>
          <a:rect l="0" t="0" r="0" b="0"/>
          <a:pathLst>
            <a:path>
              <a:moveTo>
                <a:pt x="0" y="9700"/>
              </a:moveTo>
              <a:lnTo>
                <a:pt x="1967446" y="97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38D4BE-34C3-4B4F-89A8-8DC593606453}">
      <dsp:nvSpPr>
        <dsp:cNvPr id="0" name=""/>
        <dsp:cNvSpPr/>
      </dsp:nvSpPr>
      <dsp:spPr>
        <a:xfrm rot="2235906">
          <a:off x="1108389" y="3342319"/>
          <a:ext cx="1960791" cy="19401"/>
        </a:xfrm>
        <a:custGeom>
          <a:avLst/>
          <a:gdLst/>
          <a:ahLst/>
          <a:cxnLst/>
          <a:rect l="0" t="0" r="0" b="0"/>
          <a:pathLst>
            <a:path>
              <a:moveTo>
                <a:pt x="0" y="9700"/>
              </a:moveTo>
              <a:lnTo>
                <a:pt x="1960791" y="97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516B0F-6E7B-4756-8DB9-2806F1AF8B01}">
      <dsp:nvSpPr>
        <dsp:cNvPr id="0" name=""/>
        <dsp:cNvSpPr/>
      </dsp:nvSpPr>
      <dsp:spPr>
        <a:xfrm rot="595693">
          <a:off x="1298354" y="2689192"/>
          <a:ext cx="1360978" cy="19401"/>
        </a:xfrm>
        <a:custGeom>
          <a:avLst/>
          <a:gdLst/>
          <a:ahLst/>
          <a:cxnLst/>
          <a:rect l="0" t="0" r="0" b="0"/>
          <a:pathLst>
            <a:path>
              <a:moveTo>
                <a:pt x="0" y="9700"/>
              </a:moveTo>
              <a:lnTo>
                <a:pt x="1360978" y="97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917E0A-422C-4613-B118-DFF46D8B3732}">
      <dsp:nvSpPr>
        <dsp:cNvPr id="0" name=""/>
        <dsp:cNvSpPr/>
      </dsp:nvSpPr>
      <dsp:spPr>
        <a:xfrm rot="21346301">
          <a:off x="1306761" y="2448399"/>
          <a:ext cx="1310642" cy="19401"/>
        </a:xfrm>
        <a:custGeom>
          <a:avLst/>
          <a:gdLst/>
          <a:ahLst/>
          <a:cxnLst/>
          <a:rect l="0" t="0" r="0" b="0"/>
          <a:pathLst>
            <a:path>
              <a:moveTo>
                <a:pt x="0" y="9700"/>
              </a:moveTo>
              <a:lnTo>
                <a:pt x="1310642" y="97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137398-4A16-43C2-BB39-C5F25BB41CAC}">
      <dsp:nvSpPr>
        <dsp:cNvPr id="0" name=""/>
        <dsp:cNvSpPr/>
      </dsp:nvSpPr>
      <dsp:spPr>
        <a:xfrm rot="20478549">
          <a:off x="1269158" y="2177587"/>
          <a:ext cx="1493658" cy="19401"/>
        </a:xfrm>
        <a:custGeom>
          <a:avLst/>
          <a:gdLst/>
          <a:ahLst/>
          <a:cxnLst/>
          <a:rect l="0" t="0" r="0" b="0"/>
          <a:pathLst>
            <a:path>
              <a:moveTo>
                <a:pt x="0" y="9700"/>
              </a:moveTo>
              <a:lnTo>
                <a:pt x="1493658" y="97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19AFC5-1092-406D-9D1B-F801D41902AF}">
      <dsp:nvSpPr>
        <dsp:cNvPr id="0" name=""/>
        <dsp:cNvSpPr/>
      </dsp:nvSpPr>
      <dsp:spPr>
        <a:xfrm rot="19451056">
          <a:off x="1112478" y="1694462"/>
          <a:ext cx="2073709" cy="19401"/>
        </a:xfrm>
        <a:custGeom>
          <a:avLst/>
          <a:gdLst/>
          <a:ahLst/>
          <a:cxnLst/>
          <a:rect l="0" t="0" r="0" b="0"/>
          <a:pathLst>
            <a:path>
              <a:moveTo>
                <a:pt x="0" y="9700"/>
              </a:moveTo>
              <a:lnTo>
                <a:pt x="2073709" y="97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EE78A-B5F7-49AA-A0D0-979E845B79CA}">
      <dsp:nvSpPr>
        <dsp:cNvPr id="0" name=""/>
        <dsp:cNvSpPr/>
      </dsp:nvSpPr>
      <dsp:spPr>
        <a:xfrm rot="17995256">
          <a:off x="671549" y="1337209"/>
          <a:ext cx="2030608" cy="19401"/>
        </a:xfrm>
        <a:custGeom>
          <a:avLst/>
          <a:gdLst/>
          <a:ahLst/>
          <a:cxnLst/>
          <a:rect l="0" t="0" r="0" b="0"/>
          <a:pathLst>
            <a:path>
              <a:moveTo>
                <a:pt x="0" y="9700"/>
              </a:moveTo>
              <a:lnTo>
                <a:pt x="2030608" y="97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80AB24-4B95-47A5-8D08-3DABD0D6A0C3}">
      <dsp:nvSpPr>
        <dsp:cNvPr id="0" name=""/>
        <dsp:cNvSpPr/>
      </dsp:nvSpPr>
      <dsp:spPr>
        <a:xfrm>
          <a:off x="97928" y="1876913"/>
          <a:ext cx="1535465" cy="1089865"/>
        </a:xfrm>
        <a:prstGeom prst="ellipse">
          <a:avLst/>
        </a:prstGeom>
        <a:blipFill rotWithShape="0">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415A4C-EC51-4797-9FF5-E389A2EBFE2D}">
      <dsp:nvSpPr>
        <dsp:cNvPr id="0" name=""/>
        <dsp:cNvSpPr/>
      </dsp:nvSpPr>
      <dsp:spPr>
        <a:xfrm>
          <a:off x="1058551" y="-48790"/>
          <a:ext cx="2565292" cy="51744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Dueños</a:t>
          </a:r>
          <a:r>
            <a:rPr lang="en-US" sz="1600" kern="1200" dirty="0"/>
            <a:t>/</a:t>
          </a:r>
          <a:r>
            <a:rPr lang="en-US" sz="1600" kern="1200" dirty="0" err="1"/>
            <a:t>directivos</a:t>
          </a:r>
          <a:endParaRPr lang="en-US" sz="1600" kern="1200" dirty="0"/>
        </a:p>
      </dsp:txBody>
      <dsp:txXfrm>
        <a:off x="1434229" y="26988"/>
        <a:ext cx="1813936" cy="365891"/>
      </dsp:txXfrm>
    </dsp:sp>
    <dsp:sp modelId="{FB737F91-5164-4CD0-8F37-FA5F328B6742}">
      <dsp:nvSpPr>
        <dsp:cNvPr id="0" name=""/>
        <dsp:cNvSpPr/>
      </dsp:nvSpPr>
      <dsp:spPr>
        <a:xfrm>
          <a:off x="2404573" y="597641"/>
          <a:ext cx="1839163" cy="51744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Proveedores</a:t>
          </a:r>
          <a:endParaRPr lang="en-US" sz="1600" kern="1200" dirty="0"/>
        </a:p>
      </dsp:txBody>
      <dsp:txXfrm>
        <a:off x="2673912" y="673419"/>
        <a:ext cx="1300485" cy="365891"/>
      </dsp:txXfrm>
    </dsp:sp>
    <dsp:sp modelId="{4BC53A37-DAEC-4116-8938-1048D1F49B14}">
      <dsp:nvSpPr>
        <dsp:cNvPr id="0" name=""/>
        <dsp:cNvSpPr/>
      </dsp:nvSpPr>
      <dsp:spPr>
        <a:xfrm>
          <a:off x="2292860" y="1318310"/>
          <a:ext cx="2467427" cy="71588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err="1"/>
            <a:t>Consumidores</a:t>
          </a:r>
          <a:r>
            <a:rPr lang="en-US" sz="1400" kern="1200" dirty="0"/>
            <a:t>/</a:t>
          </a:r>
          <a:r>
            <a:rPr lang="en-US" sz="1400" kern="1200" dirty="0" err="1"/>
            <a:t>clientes</a:t>
          </a:r>
          <a:r>
            <a:rPr lang="en-US" sz="1400" kern="1200" dirty="0"/>
            <a:t>/</a:t>
          </a:r>
          <a:r>
            <a:rPr lang="en-US" sz="1400" kern="1200" dirty="0" err="1"/>
            <a:t>compradores</a:t>
          </a:r>
          <a:endParaRPr lang="en-US" sz="1400" kern="1200" dirty="0"/>
        </a:p>
      </dsp:txBody>
      <dsp:txXfrm>
        <a:off x="2654206" y="1423149"/>
        <a:ext cx="1744735" cy="506205"/>
      </dsp:txXfrm>
    </dsp:sp>
    <dsp:sp modelId="{2D2D02DC-BA27-4858-9DF7-6E6B90C85074}">
      <dsp:nvSpPr>
        <dsp:cNvPr id="0" name=""/>
        <dsp:cNvSpPr/>
      </dsp:nvSpPr>
      <dsp:spPr>
        <a:xfrm>
          <a:off x="2568660" y="2043533"/>
          <a:ext cx="2284152" cy="5705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Órganos</a:t>
          </a:r>
          <a:r>
            <a:rPr lang="en-US" sz="1600" kern="1200" dirty="0"/>
            <a:t> </a:t>
          </a:r>
          <a:r>
            <a:rPr lang="en-US" sz="1600" kern="1200" dirty="0" err="1"/>
            <a:t>gubernamentales</a:t>
          </a:r>
          <a:endParaRPr lang="en-US" sz="1600" kern="1200" dirty="0"/>
        </a:p>
      </dsp:txBody>
      <dsp:txXfrm>
        <a:off x="2903166" y="2127091"/>
        <a:ext cx="1615140" cy="403452"/>
      </dsp:txXfrm>
    </dsp:sp>
    <dsp:sp modelId="{B809AD55-FC9B-43D7-A9B0-B7C70BC80DE2}">
      <dsp:nvSpPr>
        <dsp:cNvPr id="0" name=""/>
        <dsp:cNvSpPr/>
      </dsp:nvSpPr>
      <dsp:spPr>
        <a:xfrm>
          <a:off x="2131097" y="2557436"/>
          <a:ext cx="5332342" cy="126956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Entorno</a:t>
          </a:r>
          <a:r>
            <a:rPr lang="en-US" sz="1600" kern="1200" dirty="0"/>
            <a:t> natural (</a:t>
          </a:r>
          <a:r>
            <a:rPr lang="en-US" sz="1600" kern="1200" dirty="0" err="1"/>
            <a:t>aire</a:t>
          </a:r>
          <a:r>
            <a:rPr lang="en-US" sz="1600" kern="1200" dirty="0"/>
            <a:t>, </a:t>
          </a:r>
          <a:r>
            <a:rPr lang="en-US" sz="1600" kern="1200" dirty="0" err="1"/>
            <a:t>suelo</a:t>
          </a:r>
          <a:r>
            <a:rPr lang="en-US" sz="1600" kern="1200" dirty="0"/>
            <a:t>, flora, fauna, </a:t>
          </a:r>
          <a:r>
            <a:rPr lang="en-US" sz="1600" kern="1200" dirty="0" err="1"/>
            <a:t>tierra</a:t>
          </a:r>
          <a:r>
            <a:rPr lang="en-US" sz="1600" kern="1200" dirty="0"/>
            <a:t>, </a:t>
          </a:r>
          <a:r>
            <a:rPr lang="en-US" sz="1600" kern="1200" dirty="0" err="1"/>
            <a:t>agua</a:t>
          </a:r>
          <a:r>
            <a:rPr lang="en-US" sz="1600" kern="1200" dirty="0"/>
            <a:t>) – </a:t>
          </a:r>
          <a:r>
            <a:rPr lang="en-US" sz="1600" kern="1200" dirty="0" err="1">
              <a:solidFill>
                <a:schemeClr val="bg1"/>
              </a:solidFill>
            </a:rPr>
            <a:t>consultar</a:t>
          </a:r>
          <a:r>
            <a:rPr lang="en-US" sz="1600" kern="1200" dirty="0">
              <a:solidFill>
                <a:schemeClr val="bg1"/>
              </a:solidFill>
            </a:rPr>
            <a:t> con </a:t>
          </a:r>
          <a:r>
            <a:rPr lang="en-US" sz="1600" kern="1200" dirty="0" err="1">
              <a:solidFill>
                <a:schemeClr val="bg1"/>
              </a:solidFill>
            </a:rPr>
            <a:t>científicos</a:t>
          </a:r>
          <a:r>
            <a:rPr lang="en-US" sz="1600" kern="1200" dirty="0">
              <a:solidFill>
                <a:schemeClr val="bg1"/>
              </a:solidFill>
            </a:rPr>
            <a:t>, </a:t>
          </a:r>
          <a:r>
            <a:rPr lang="en-US" sz="1600" kern="1200" dirty="0" err="1">
              <a:solidFill>
                <a:schemeClr val="bg1"/>
              </a:solidFill>
            </a:rPr>
            <a:t>oficiales</a:t>
          </a:r>
          <a:r>
            <a:rPr lang="en-US" sz="1600" kern="1200" dirty="0">
              <a:solidFill>
                <a:schemeClr val="bg1"/>
              </a:solidFill>
            </a:rPr>
            <a:t>, </a:t>
          </a:r>
          <a:r>
            <a:rPr lang="en-US" sz="1600" kern="1200" dirty="0" err="1">
              <a:solidFill>
                <a:schemeClr val="bg1"/>
              </a:solidFill>
            </a:rPr>
            <a:t>residentes</a:t>
          </a:r>
          <a:r>
            <a:rPr lang="en-US" sz="1600" kern="1200" dirty="0">
              <a:solidFill>
                <a:schemeClr val="bg1"/>
              </a:solidFill>
            </a:rPr>
            <a:t> locales, ONGs, etc.</a:t>
          </a:r>
        </a:p>
      </dsp:txBody>
      <dsp:txXfrm>
        <a:off x="2912000" y="2743359"/>
        <a:ext cx="3770536" cy="897716"/>
      </dsp:txXfrm>
    </dsp:sp>
    <dsp:sp modelId="{FCC9B7B0-3F5C-0C4E-ACDA-6076C36CD74F}">
      <dsp:nvSpPr>
        <dsp:cNvPr id="0" name=""/>
        <dsp:cNvSpPr/>
      </dsp:nvSpPr>
      <dsp:spPr>
        <a:xfrm>
          <a:off x="1088159" y="3942378"/>
          <a:ext cx="4233227" cy="51744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Residentes</a:t>
          </a:r>
          <a:r>
            <a:rPr lang="en-US" sz="1600" kern="1200" dirty="0"/>
            <a:t> de la </a:t>
          </a:r>
          <a:r>
            <a:rPr lang="en-US" sz="1600" kern="1200" dirty="0" err="1"/>
            <a:t>comunidad</a:t>
          </a:r>
          <a:endParaRPr lang="en-US" sz="1600" kern="1200" dirty="0">
            <a:solidFill>
              <a:schemeClr val="bg1"/>
            </a:solidFill>
          </a:endParaRPr>
        </a:p>
      </dsp:txBody>
      <dsp:txXfrm>
        <a:off x="1708101" y="4018156"/>
        <a:ext cx="2993343" cy="365891"/>
      </dsp:txXfrm>
    </dsp:sp>
    <dsp:sp modelId="{8F0A6456-70ED-654B-9DCB-5F132E18FF3D}">
      <dsp:nvSpPr>
        <dsp:cNvPr id="0" name=""/>
        <dsp:cNvSpPr/>
      </dsp:nvSpPr>
      <dsp:spPr>
        <a:xfrm>
          <a:off x="268224" y="4434763"/>
          <a:ext cx="4810015" cy="9181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Trabajadores</a:t>
          </a:r>
          <a:br>
            <a:rPr lang="en-US" sz="1600" kern="1200" dirty="0"/>
          </a:br>
          <a:r>
            <a:rPr lang="en-US" sz="1600" kern="1200" dirty="0" err="1"/>
            <a:t>Tiempo</a:t>
          </a:r>
          <a:r>
            <a:rPr lang="en-US" sz="1600" kern="1200" dirty="0"/>
            <a:t> </a:t>
          </a:r>
          <a:r>
            <a:rPr lang="en-US" sz="1600" kern="1200" dirty="0" err="1"/>
            <a:t>completo</a:t>
          </a:r>
          <a:r>
            <a:rPr lang="en-US" sz="1600" kern="1200" dirty="0"/>
            <a:t>, </a:t>
          </a:r>
          <a:r>
            <a:rPr lang="en-US" sz="1600" kern="1200" dirty="0" err="1"/>
            <a:t>medio</a:t>
          </a:r>
          <a:r>
            <a:rPr lang="en-US" sz="1600" kern="1200" dirty="0"/>
            <a:t> </a:t>
          </a:r>
          <a:r>
            <a:rPr lang="en-US" sz="1600" kern="1200" dirty="0" err="1"/>
            <a:t>tiempo</a:t>
          </a:r>
          <a:r>
            <a:rPr lang="en-US" sz="1600" kern="1200" dirty="0"/>
            <a:t>, </a:t>
          </a:r>
          <a:r>
            <a:rPr lang="en-US" sz="1600" kern="1200" dirty="0" err="1"/>
            <a:t>temporales</a:t>
          </a:r>
          <a:r>
            <a:rPr lang="en-US" sz="1600" kern="1200" dirty="0"/>
            <a:t>, </a:t>
          </a:r>
          <a:r>
            <a:rPr lang="en-US" sz="1600" kern="1200" dirty="0" err="1"/>
            <a:t>estacionales</a:t>
          </a:r>
          <a:r>
            <a:rPr lang="en-US" sz="1600" kern="1200" dirty="0"/>
            <a:t>, etc.</a:t>
          </a:r>
        </a:p>
      </dsp:txBody>
      <dsp:txXfrm>
        <a:off x="972634" y="4569217"/>
        <a:ext cx="3401195" cy="64920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A6C77A-7DE2-4641-813B-7FF47551FE11}" type="datetimeFigureOut">
              <a:rPr lang="sv-SE" smtClean="0"/>
              <a:t>2022-01-24</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874466-9BCB-4B65-A774-0A771279F16C}" type="slidenum">
              <a:rPr lang="sv-SE" smtClean="0"/>
              <a:t>‹#›</a:t>
            </a:fld>
            <a:endParaRPr lang="sv-SE"/>
          </a:p>
        </p:txBody>
      </p:sp>
    </p:spTree>
    <p:extLst>
      <p:ext uri="{BB962C8B-B14F-4D97-AF65-F5344CB8AC3E}">
        <p14:creationId xmlns:p14="http://schemas.microsoft.com/office/powerpoint/2010/main" val="3761937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485F12-B195-42E3-A127-9DC856BE10A4}" type="slidenum">
              <a:rPr lang="en-US" smtClean="0"/>
              <a:pPr/>
              <a:t>2</a:t>
            </a:fld>
            <a:endParaRPr lang="en-US"/>
          </a:p>
        </p:txBody>
      </p:sp>
    </p:spTree>
    <p:extLst>
      <p:ext uri="{BB962C8B-B14F-4D97-AF65-F5344CB8AC3E}">
        <p14:creationId xmlns:p14="http://schemas.microsoft.com/office/powerpoint/2010/main" val="811561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p:cNvSpPr>
            <a:spLocks noGrp="1" noRot="1" noChangeAspect="1" noTextEdit="1"/>
          </p:cNvSpPr>
          <p:nvPr>
            <p:ph type="sldImg"/>
          </p:nvPr>
        </p:nvSpPr>
        <p:spPr>
          <a:ln/>
        </p:spPr>
      </p:sp>
      <p:sp>
        <p:nvSpPr>
          <p:cNvPr id="512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51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463" eaLnBrk="0" hangingPunct="0">
              <a:spcBef>
                <a:spcPct val="30000"/>
              </a:spcBef>
              <a:defRPr kumimoji="1" sz="1200">
                <a:solidFill>
                  <a:schemeClr val="tx1"/>
                </a:solidFill>
                <a:latin typeface="Arial" charset="0"/>
                <a:ea typeface="ＭＳ Ｐ明朝" pitchFamily="18" charset="-128"/>
              </a:defRPr>
            </a:lvl1pPr>
            <a:lvl2pPr marL="742950" indent="-285750" defTabSz="906463" eaLnBrk="0" hangingPunct="0">
              <a:spcBef>
                <a:spcPct val="30000"/>
              </a:spcBef>
              <a:defRPr kumimoji="1" sz="1200">
                <a:solidFill>
                  <a:schemeClr val="tx1"/>
                </a:solidFill>
                <a:latin typeface="Arial" charset="0"/>
                <a:ea typeface="ＭＳ Ｐ明朝" pitchFamily="18" charset="-128"/>
              </a:defRPr>
            </a:lvl2pPr>
            <a:lvl3pPr marL="1143000" indent="-228600" defTabSz="906463" eaLnBrk="0" hangingPunct="0">
              <a:spcBef>
                <a:spcPct val="30000"/>
              </a:spcBef>
              <a:defRPr kumimoji="1" sz="1200">
                <a:solidFill>
                  <a:schemeClr val="tx1"/>
                </a:solidFill>
                <a:latin typeface="Arial" charset="0"/>
                <a:ea typeface="ＭＳ Ｐ明朝" pitchFamily="18" charset="-128"/>
              </a:defRPr>
            </a:lvl3pPr>
            <a:lvl4pPr marL="1600200" indent="-228600" defTabSz="906463" eaLnBrk="0" hangingPunct="0">
              <a:spcBef>
                <a:spcPct val="30000"/>
              </a:spcBef>
              <a:defRPr kumimoji="1" sz="1200">
                <a:solidFill>
                  <a:schemeClr val="tx1"/>
                </a:solidFill>
                <a:latin typeface="Arial" charset="0"/>
                <a:ea typeface="ＭＳ Ｐ明朝" pitchFamily="18" charset="-128"/>
              </a:defRPr>
            </a:lvl4pPr>
            <a:lvl5pPr marL="2057400" indent="-228600" defTabSz="906463" eaLnBrk="0" hangingPunct="0">
              <a:spcBef>
                <a:spcPct val="30000"/>
              </a:spcBef>
              <a:defRPr kumimoji="1" sz="1200">
                <a:solidFill>
                  <a:schemeClr val="tx1"/>
                </a:solidFill>
                <a:latin typeface="Arial" charset="0"/>
                <a:ea typeface="ＭＳ Ｐ明朝" pitchFamily="18" charset="-128"/>
              </a:defRPr>
            </a:lvl5pPr>
            <a:lvl6pPr marL="25146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C76DCD8F-792F-40A5-8B0C-695C22B71F33}" type="slidenum">
              <a:rPr lang="en-US" altLang="ja-JP" smtClean="0">
                <a:ea typeface="ＭＳ Ｐゴシック" pitchFamily="50" charset="-128"/>
              </a:rPr>
              <a:pPr eaLnBrk="1" hangingPunct="1">
                <a:spcBef>
                  <a:spcPct val="0"/>
                </a:spcBef>
              </a:pPr>
              <a:t>49</a:t>
            </a:fld>
            <a:endParaRPr lang="en-US" altLang="ja-JP">
              <a:ea typeface="ＭＳ Ｐゴシック" pitchFamily="50" charset="-128"/>
            </a:endParaRPr>
          </a:p>
        </p:txBody>
      </p:sp>
    </p:spTree>
    <p:extLst>
      <p:ext uri="{BB962C8B-B14F-4D97-AF65-F5344CB8AC3E}">
        <p14:creationId xmlns:p14="http://schemas.microsoft.com/office/powerpoint/2010/main" val="1785054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485F12-B195-42E3-A127-9DC856BE10A4}" type="slidenum">
              <a:rPr lang="en-US" smtClean="0"/>
              <a:pPr/>
              <a:t>55</a:t>
            </a:fld>
            <a:endParaRPr lang="en-US"/>
          </a:p>
        </p:txBody>
      </p:sp>
    </p:spTree>
    <p:extLst>
      <p:ext uri="{BB962C8B-B14F-4D97-AF65-F5344CB8AC3E}">
        <p14:creationId xmlns:p14="http://schemas.microsoft.com/office/powerpoint/2010/main" val="250304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6C874466-9BCB-4B65-A774-0A771279F16C}" type="slidenum">
              <a:rPr lang="sv-SE" smtClean="0"/>
              <a:t>56</a:t>
            </a:fld>
            <a:endParaRPr lang="sv-SE"/>
          </a:p>
        </p:txBody>
      </p:sp>
    </p:spTree>
    <p:extLst>
      <p:ext uri="{BB962C8B-B14F-4D97-AF65-F5344CB8AC3E}">
        <p14:creationId xmlns:p14="http://schemas.microsoft.com/office/powerpoint/2010/main" val="1281644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6C874466-9BCB-4B65-A774-0A771279F16C}" type="slidenum">
              <a:rPr lang="sv-SE" smtClean="0"/>
              <a:t>58</a:t>
            </a:fld>
            <a:endParaRPr lang="sv-SE"/>
          </a:p>
        </p:txBody>
      </p:sp>
    </p:spTree>
    <p:extLst>
      <p:ext uri="{BB962C8B-B14F-4D97-AF65-F5344CB8AC3E}">
        <p14:creationId xmlns:p14="http://schemas.microsoft.com/office/powerpoint/2010/main" val="1181260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Please note the the copyright and license agreement of the standard before including</a:t>
            </a:r>
            <a:r>
              <a:rPr lang="en-US" baseline="0"/>
              <a:t> standards text in the presentation or distributing a standard during a training.</a:t>
            </a:r>
            <a:endParaRPr lang="sv-SE"/>
          </a:p>
        </p:txBody>
      </p:sp>
      <p:sp>
        <p:nvSpPr>
          <p:cNvPr id="4" name="Slide Number Placeholder 3"/>
          <p:cNvSpPr>
            <a:spLocks noGrp="1"/>
          </p:cNvSpPr>
          <p:nvPr>
            <p:ph type="sldNum" sz="quarter" idx="10"/>
          </p:nvPr>
        </p:nvSpPr>
        <p:spPr/>
        <p:txBody>
          <a:bodyPr/>
          <a:lstStyle/>
          <a:p>
            <a:fld id="{6C874466-9BCB-4B65-A774-0A771279F16C}" type="slidenum">
              <a:rPr lang="sv-SE" smtClean="0"/>
              <a:t>3</a:t>
            </a:fld>
            <a:endParaRPr lang="sv-SE"/>
          </a:p>
        </p:txBody>
      </p:sp>
    </p:spTree>
    <p:extLst>
      <p:ext uri="{BB962C8B-B14F-4D97-AF65-F5344CB8AC3E}">
        <p14:creationId xmlns:p14="http://schemas.microsoft.com/office/powerpoint/2010/main" val="639604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número de diapositiva 3"/>
          <p:cNvSpPr>
            <a:spLocks noGrp="1"/>
          </p:cNvSpPr>
          <p:nvPr>
            <p:ph type="sldNum" sz="quarter" idx="10"/>
          </p:nvPr>
        </p:nvSpPr>
        <p:spPr/>
        <p:txBody>
          <a:bodyPr/>
          <a:lstStyle/>
          <a:p>
            <a:fld id="{E0485F12-B195-42E3-A127-9DC856BE10A4}" type="slidenum">
              <a:rPr lang="en-US" smtClean="0"/>
              <a:pPr/>
              <a:t>8</a:t>
            </a:fld>
            <a:endParaRPr lang="en-US"/>
          </a:p>
        </p:txBody>
      </p:sp>
    </p:spTree>
    <p:extLst>
      <p:ext uri="{BB962C8B-B14F-4D97-AF65-F5344CB8AC3E}">
        <p14:creationId xmlns:p14="http://schemas.microsoft.com/office/powerpoint/2010/main" val="691784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874466-9BCB-4B65-A774-0A771279F16C}" type="slidenum">
              <a:rPr lang="sv-SE" smtClean="0"/>
              <a:t>11</a:t>
            </a:fld>
            <a:endParaRPr lang="sv-SE"/>
          </a:p>
        </p:txBody>
      </p:sp>
    </p:spTree>
    <p:extLst>
      <p:ext uri="{BB962C8B-B14F-4D97-AF65-F5344CB8AC3E}">
        <p14:creationId xmlns:p14="http://schemas.microsoft.com/office/powerpoint/2010/main" val="1395150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485F12-B195-42E3-A127-9DC856BE10A4}" type="slidenum">
              <a:rPr lang="en-US" smtClean="0"/>
              <a:pPr/>
              <a:t>26</a:t>
            </a:fld>
            <a:endParaRPr lang="en-US"/>
          </a:p>
        </p:txBody>
      </p:sp>
    </p:spTree>
    <p:extLst>
      <p:ext uri="{BB962C8B-B14F-4D97-AF65-F5344CB8AC3E}">
        <p14:creationId xmlns:p14="http://schemas.microsoft.com/office/powerpoint/2010/main" val="2055412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485F12-B195-42E3-A127-9DC856BE10A4}" type="slidenum">
              <a:rPr lang="en-US" smtClean="0"/>
              <a:pPr/>
              <a:t>30</a:t>
            </a:fld>
            <a:endParaRPr lang="en-US"/>
          </a:p>
        </p:txBody>
      </p:sp>
    </p:spTree>
    <p:extLst>
      <p:ext uri="{BB962C8B-B14F-4D97-AF65-F5344CB8AC3E}">
        <p14:creationId xmlns:p14="http://schemas.microsoft.com/office/powerpoint/2010/main" val="1279469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a:p>
        </p:txBody>
      </p:sp>
      <p:sp>
        <p:nvSpPr>
          <p:cNvPr id="4" name="Slide Number Placeholder 3"/>
          <p:cNvSpPr>
            <a:spLocks noGrp="1"/>
          </p:cNvSpPr>
          <p:nvPr>
            <p:ph type="sldNum" sz="quarter" idx="10"/>
          </p:nvPr>
        </p:nvSpPr>
        <p:spPr/>
        <p:txBody>
          <a:bodyPr/>
          <a:lstStyle/>
          <a:p>
            <a:fld id="{7EE7A2A8-4ECB-4332-82E5-D6C670530EAA}" type="slidenum">
              <a:rPr lang="en-US" smtClean="0"/>
              <a:pPr/>
              <a:t>38</a:t>
            </a:fld>
            <a:endParaRPr lang="en-US"/>
          </a:p>
        </p:txBody>
      </p:sp>
    </p:spTree>
    <p:extLst>
      <p:ext uri="{BB962C8B-B14F-4D97-AF65-F5344CB8AC3E}">
        <p14:creationId xmlns:p14="http://schemas.microsoft.com/office/powerpoint/2010/main" val="1158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74466-9BCB-4B65-A774-0A771279F16C}" type="slidenum">
              <a:rPr lang="sv-SE" smtClean="0"/>
              <a:t>43</a:t>
            </a:fld>
            <a:endParaRPr lang="sv-SE"/>
          </a:p>
        </p:txBody>
      </p:sp>
    </p:spTree>
    <p:extLst>
      <p:ext uri="{BB962C8B-B14F-4D97-AF65-F5344CB8AC3E}">
        <p14:creationId xmlns:p14="http://schemas.microsoft.com/office/powerpoint/2010/main" val="283187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485F12-B195-42E3-A127-9DC856BE10A4}" type="slidenum">
              <a:rPr lang="en-US" smtClean="0"/>
              <a:pPr/>
              <a:t>45</a:t>
            </a:fld>
            <a:endParaRPr lang="en-US"/>
          </a:p>
        </p:txBody>
      </p:sp>
    </p:spTree>
    <p:extLst>
      <p:ext uri="{BB962C8B-B14F-4D97-AF65-F5344CB8AC3E}">
        <p14:creationId xmlns:p14="http://schemas.microsoft.com/office/powerpoint/2010/main" val="1259268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Verdana" panose="020B0604030504040204" pitchFamily="34" charset="0"/>
                <a:ea typeface="Verdana" panose="020B0604030504040204" pitchFamily="34" charset="0"/>
                <a:cs typeface="Verdana" panose="020B0604030504040204" pitchFamily="34" charset="0"/>
              </a:defRPr>
            </a:lvl1pPr>
          </a:lstStyle>
          <a:p>
            <a:r>
              <a:rPr lang="sv-SE" dirty="0"/>
              <a:t>Klicka här för att ändra format</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dirty="0"/>
          </a:p>
        </p:txBody>
      </p:sp>
    </p:spTree>
    <p:extLst>
      <p:ext uri="{BB962C8B-B14F-4D97-AF65-F5344CB8AC3E}">
        <p14:creationId xmlns:p14="http://schemas.microsoft.com/office/powerpoint/2010/main" val="278392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3380839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199636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r>
              <a:rPr lang="sv-SE"/>
              <a:t>Klicka här för att ändra format</a:t>
            </a:r>
            <a:endParaRPr lang="en-US" dirty="0"/>
          </a:p>
        </p:txBody>
      </p:sp>
      <p:sp>
        <p:nvSpPr>
          <p:cNvPr id="3" name="Content Placeholder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Tree>
    <p:extLst>
      <p:ext uri="{BB962C8B-B14F-4D97-AF65-F5344CB8AC3E}">
        <p14:creationId xmlns:p14="http://schemas.microsoft.com/office/powerpoint/2010/main" val="7284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v-SE"/>
              <a:t>Klicka här för att ändra format</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Tree>
    <p:extLst>
      <p:ext uri="{BB962C8B-B14F-4D97-AF65-F5344CB8AC3E}">
        <p14:creationId xmlns:p14="http://schemas.microsoft.com/office/powerpoint/2010/main" val="4245384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989580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2062241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Tree>
    <p:extLst>
      <p:ext uri="{BB962C8B-B14F-4D97-AF65-F5344CB8AC3E}">
        <p14:creationId xmlns:p14="http://schemas.microsoft.com/office/powerpoint/2010/main" val="170867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5286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v-SE"/>
              <a:t>Klicka här för att ändra format</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404180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1462706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sv-S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B143B-4EFD-4953-A3AE-DCD0410FF083}" type="slidenum">
              <a:rPr lang="sv-SE" smtClean="0"/>
              <a:t>‹#›</a:t>
            </a:fld>
            <a:endParaRPr lang="sv-SE"/>
          </a:p>
        </p:txBody>
      </p:sp>
      <p:pic>
        <p:nvPicPr>
          <p:cNvPr id="8" name="Picture 2" descr="T:\Internationella Sekretariat\ISO\ISO-TMB-WG Social Responsibility\04 Projects\PPO\PPO SAG\0d33900.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081597" y="6186854"/>
            <a:ext cx="952500" cy="47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317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affan.Soderberg@amap.se" TargetMode="External"/><Relationship Id="rId2" Type="http://schemas.openxmlformats.org/officeDocument/2006/relationships/hyperlink" Target="mailto:Tina.Bohlin@sis.s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iso.org/sr"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hyperlink" Target="http://www.iso.org/iso/home/news_index/iso-in-action/sustainable_development.ht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es-ES_tradnl" noProof="0" dirty="0">
                <a:solidFill>
                  <a:srgbClr val="0070C0"/>
                </a:solidFill>
                <a:latin typeface="Helvetica" charset="0"/>
                <a:ea typeface="Helvetica" charset="0"/>
                <a:cs typeface="Helvetica" charset="0"/>
              </a:rPr>
              <a:t>ISO 26000</a:t>
            </a:r>
            <a:br>
              <a:rPr lang="es-ES_tradnl" noProof="0" dirty="0">
                <a:solidFill>
                  <a:srgbClr val="0070C0"/>
                </a:solidFill>
                <a:latin typeface="Helvetica" charset="0"/>
                <a:ea typeface="Helvetica" charset="0"/>
                <a:cs typeface="Helvetica" charset="0"/>
              </a:rPr>
            </a:br>
            <a:r>
              <a:rPr lang="es-ES_tradnl" noProof="0" dirty="0">
                <a:solidFill>
                  <a:srgbClr val="0070C0"/>
                </a:solidFill>
                <a:latin typeface="Helvetica" charset="0"/>
                <a:ea typeface="Helvetica" charset="0"/>
                <a:cs typeface="Helvetica" charset="0"/>
              </a:rPr>
              <a:t>Material de capacitación básica</a:t>
            </a:r>
          </a:p>
        </p:txBody>
      </p:sp>
      <p:sp>
        <p:nvSpPr>
          <p:cNvPr id="3" name="Underrubrik 2"/>
          <p:cNvSpPr>
            <a:spLocks noGrp="1"/>
          </p:cNvSpPr>
          <p:nvPr>
            <p:ph type="subTitle" idx="1"/>
          </p:nvPr>
        </p:nvSpPr>
        <p:spPr>
          <a:xfrm>
            <a:off x="361950" y="4197047"/>
            <a:ext cx="8420100" cy="2481262"/>
          </a:xfrm>
        </p:spPr>
        <p:txBody>
          <a:bodyPr>
            <a:normAutofit fontScale="77500" lnSpcReduction="20000"/>
          </a:bodyPr>
          <a:lstStyle/>
          <a:p>
            <a:r>
              <a:rPr lang="es-ES_tradnl" sz="2000" noProof="0" dirty="0">
                <a:latin typeface="Helvetica" charset="0"/>
                <a:ea typeface="Helvetica" charset="0"/>
                <a:cs typeface="Helvetica" charset="0"/>
              </a:rPr>
              <a:t>Publicado por</a:t>
            </a:r>
          </a:p>
          <a:p>
            <a:r>
              <a:rPr lang="es-ES_tradnl" sz="2000" b="1" noProof="0" dirty="0">
                <a:latin typeface="Helvetica" charset="0"/>
                <a:ea typeface="Helvetica" charset="0"/>
                <a:cs typeface="Helvetica" charset="0"/>
              </a:rPr>
              <a:t>ISO 26000 Organización Post Publicación </a:t>
            </a:r>
            <a:r>
              <a:rPr lang="es-ES_tradnl" sz="2000" noProof="0" dirty="0">
                <a:latin typeface="Helvetica" charset="0"/>
                <a:ea typeface="Helvetica" charset="0"/>
                <a:cs typeface="Helvetica" charset="0"/>
              </a:rPr>
              <a:t>(PPO)</a:t>
            </a:r>
          </a:p>
          <a:p>
            <a:r>
              <a:rPr lang="es-ES_tradnl" sz="2000" noProof="0" dirty="0">
                <a:latin typeface="Helvetica" charset="0"/>
                <a:ea typeface="Helvetica" charset="0"/>
                <a:cs typeface="Helvetica" charset="0"/>
              </a:rPr>
              <a:t>Contacto: </a:t>
            </a:r>
            <a:r>
              <a:rPr lang="es-ES_tradnl" sz="2000" noProof="0" dirty="0" err="1">
                <a:latin typeface="Helvetica" charset="0"/>
                <a:ea typeface="Helvetica" charset="0"/>
                <a:cs typeface="Helvetica" charset="0"/>
                <a:hlinkClick r:id="rId2"/>
              </a:rPr>
              <a:t>Tina.Bohlin@sis.se</a:t>
            </a:r>
            <a:r>
              <a:rPr lang="es-ES_tradnl" sz="2000" noProof="0" dirty="0">
                <a:latin typeface="Helvetica" charset="0"/>
                <a:ea typeface="Helvetica" charset="0"/>
                <a:cs typeface="Helvetica" charset="0"/>
              </a:rPr>
              <a:t> (Secretario PPO) o</a:t>
            </a:r>
          </a:p>
          <a:p>
            <a:r>
              <a:rPr lang="es-ES_tradnl" sz="2000" noProof="0" dirty="0">
                <a:latin typeface="Helvetica" charset="0"/>
                <a:ea typeface="Helvetica" charset="0"/>
                <a:cs typeface="Helvetica" charset="0"/>
                <a:hlinkClick r:id="rId3"/>
              </a:rPr>
              <a:t>Staffan.Soderberg@amap.se</a:t>
            </a:r>
            <a:r>
              <a:rPr lang="es-ES_tradnl" sz="2000" noProof="0" dirty="0">
                <a:latin typeface="Helvetica" charset="0"/>
                <a:ea typeface="Helvetica" charset="0"/>
                <a:cs typeface="Helvetica" charset="0"/>
              </a:rPr>
              <a:t> (Vicepresidente PPO, parte del equipo de redacción), </a:t>
            </a:r>
          </a:p>
          <a:p>
            <a:r>
              <a:rPr lang="es-ES_tradnl" sz="2000" b="1" noProof="0" dirty="0">
                <a:latin typeface="Helvetica" charset="0"/>
                <a:ea typeface="Helvetica" charset="0"/>
                <a:cs typeface="Helvetica" charset="0"/>
              </a:rPr>
              <a:t>Equipo de redacción </a:t>
            </a:r>
            <a:r>
              <a:rPr lang="es-ES_tradnl" sz="2000" noProof="0" dirty="0">
                <a:latin typeface="Helvetica" charset="0"/>
                <a:ea typeface="Helvetica" charset="0"/>
                <a:cs typeface="Helvetica" charset="0"/>
              </a:rPr>
              <a:t>parte del grupo consultivo de partes interesadas ISO 26000 PPO:</a:t>
            </a:r>
          </a:p>
          <a:p>
            <a:r>
              <a:rPr lang="es-ES_tradnl" sz="2000" noProof="0" dirty="0">
                <a:latin typeface="Helvetica" charset="0"/>
                <a:ea typeface="Helvetica" charset="0"/>
                <a:cs typeface="Helvetica" charset="0"/>
              </a:rPr>
              <a:t>Sra. Carolyn Schmidt (líder), Sra. Adriana Rosenfeld, </a:t>
            </a:r>
          </a:p>
          <a:p>
            <a:r>
              <a:rPr lang="es-ES_tradnl" sz="2000" noProof="0" dirty="0">
                <a:latin typeface="Helvetica" charset="0"/>
                <a:ea typeface="Helvetica" charset="0"/>
                <a:cs typeface="Helvetica" charset="0"/>
              </a:rPr>
              <a:t>Sra. Divya Kirti Gupta, Sr. Ken-Ichi Kumagai </a:t>
            </a:r>
          </a:p>
          <a:p>
            <a:r>
              <a:rPr lang="es-ES_tradnl" sz="2000" noProof="0" dirty="0">
                <a:latin typeface="Helvetica" charset="0"/>
                <a:ea typeface="Helvetica" charset="0"/>
                <a:cs typeface="Helvetica" charset="0"/>
              </a:rPr>
              <a:t>Versión: Marzo 15, 2016</a:t>
            </a:r>
          </a:p>
          <a:p>
            <a:endParaRPr lang="es-ES_tradnl" sz="2000" noProof="0" dirty="0">
              <a:latin typeface="Helvetica" charset="0"/>
              <a:ea typeface="Helvetica" charset="0"/>
              <a:cs typeface="Helvetica" charset="0"/>
            </a:endParaRPr>
          </a:p>
          <a:p>
            <a:endParaRPr lang="es-ES_tradnl" sz="2000" noProof="0" dirty="0">
              <a:latin typeface="Helvetica" charset="0"/>
              <a:ea typeface="Helvetica" charset="0"/>
              <a:cs typeface="Helvetica" charset="0"/>
            </a:endParaRPr>
          </a:p>
        </p:txBody>
      </p:sp>
    </p:spTree>
    <p:extLst>
      <p:ext uri="{BB962C8B-B14F-4D97-AF65-F5344CB8AC3E}">
        <p14:creationId xmlns:p14="http://schemas.microsoft.com/office/powerpoint/2010/main" val="4000580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Autofit/>
          </a:bodyPr>
          <a:lstStyle/>
          <a:p>
            <a:r>
              <a:rPr lang="es-ES_tradnl" noProof="0">
                <a:solidFill>
                  <a:srgbClr val="0070C0"/>
                </a:solidFill>
                <a:latin typeface="Helvetica" charset="0"/>
                <a:ea typeface="Helvetica" charset="0"/>
                <a:cs typeface="Helvetica" charset="0"/>
              </a:rPr>
              <a:t>¿Qué le ofrece ISO 26000 a sus usuarios?  </a:t>
            </a:r>
          </a:p>
        </p:txBody>
      </p:sp>
      <p:sp>
        <p:nvSpPr>
          <p:cNvPr id="4" name="Content Placeholder 3"/>
          <p:cNvSpPr>
            <a:spLocks noGrp="1"/>
          </p:cNvSpPr>
          <p:nvPr>
            <p:ph idx="1"/>
          </p:nvPr>
        </p:nvSpPr>
        <p:spPr/>
        <p:txBody>
          <a:bodyPr>
            <a:normAutofit lnSpcReduction="10000"/>
          </a:bodyPr>
          <a:lstStyle/>
          <a:p>
            <a:r>
              <a:rPr lang="es-ES_tradnl" noProof="0" dirty="0">
                <a:latin typeface="Helvetica" charset="0"/>
                <a:ea typeface="Helvetica" charset="0"/>
                <a:cs typeface="Helvetica" charset="0"/>
              </a:rPr>
              <a:t>Orientación y recomendaciones sobre cómo estructurar, evaluar y mejorar su responsabilidad social, incluyendo las relaciones con las partes interesadas y los impactos comunitarios.</a:t>
            </a:r>
          </a:p>
          <a:p>
            <a:endParaRPr lang="es-ES_tradnl" noProof="0" dirty="0">
              <a:latin typeface="Helvetica" charset="0"/>
              <a:ea typeface="Helvetica" charset="0"/>
              <a:cs typeface="Helvetica" charset="0"/>
            </a:endParaRPr>
          </a:p>
          <a:p>
            <a:r>
              <a:rPr lang="es-ES_tradnl" noProof="0" dirty="0">
                <a:latin typeface="Helvetica" charset="0"/>
                <a:ea typeface="Helvetica" charset="0"/>
                <a:cs typeface="Helvetica" charset="0"/>
              </a:rPr>
              <a:t>Provee a las organizaciones de un conjunto de expectativas sociales relacionadas con lo que constituye un comportamiento responsable, basado en instrumentos internacionales reconocidos.</a:t>
            </a:r>
          </a:p>
        </p:txBody>
      </p:sp>
    </p:spTree>
    <p:extLst>
      <p:ext uri="{BB962C8B-B14F-4D97-AF65-F5344CB8AC3E}">
        <p14:creationId xmlns:p14="http://schemas.microsoft.com/office/powerpoint/2010/main" val="1330020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17219"/>
            <a:ext cx="8534400" cy="762000"/>
          </a:xfrm>
        </p:spPr>
        <p:txBody>
          <a:bodyPr>
            <a:noAutofit/>
          </a:bodyPr>
          <a:lstStyle/>
          <a:p>
            <a:r>
              <a:rPr lang="es-ES_tradnl" sz="4000" noProof="0" dirty="0">
                <a:solidFill>
                  <a:srgbClr val="0070C0"/>
                </a:solidFill>
                <a:latin typeface="Helvetica" charset="0"/>
                <a:ea typeface="Helvetica" charset="0"/>
                <a:cs typeface="Helvetica" charset="0"/>
              </a:rPr>
              <a:t>ISO 26000 puede ser utilizad</a:t>
            </a:r>
            <a:r>
              <a:rPr lang="es-ES_tradnl" sz="4000" dirty="0">
                <a:solidFill>
                  <a:srgbClr val="0070C0"/>
                </a:solidFill>
                <a:latin typeface="Helvetica" charset="0"/>
                <a:ea typeface="Helvetica" charset="0"/>
                <a:cs typeface="Helvetica" charset="0"/>
              </a:rPr>
              <a:t>a </a:t>
            </a:r>
            <a:r>
              <a:rPr lang="es-ES_tradnl" sz="4000" noProof="0" dirty="0">
                <a:solidFill>
                  <a:srgbClr val="0070C0"/>
                </a:solidFill>
                <a:latin typeface="Helvetica" charset="0"/>
                <a:ea typeface="Helvetica" charset="0"/>
                <a:cs typeface="Helvetica" charset="0"/>
              </a:rPr>
              <a:t>por cualquier organización, por ejemplo:</a:t>
            </a:r>
          </a:p>
        </p:txBody>
      </p:sp>
      <p:sp>
        <p:nvSpPr>
          <p:cNvPr id="6" name="Text Placeholder 5"/>
          <p:cNvSpPr>
            <a:spLocks noGrp="1"/>
          </p:cNvSpPr>
          <p:nvPr>
            <p:ph idx="1"/>
          </p:nvPr>
        </p:nvSpPr>
        <p:spPr>
          <a:xfrm>
            <a:off x="838200" y="1868170"/>
            <a:ext cx="7772400" cy="4648200"/>
          </a:xfrm>
        </p:spPr>
        <p:txBody>
          <a:bodyPr>
            <a:noAutofit/>
          </a:bodyPr>
          <a:lstStyle/>
          <a:p>
            <a:r>
              <a:rPr lang="es-ES_tradnl" sz="2400" noProof="0" dirty="0">
                <a:latin typeface="Helvetica" charset="0"/>
                <a:ea typeface="Helvetica" charset="0"/>
                <a:cs typeface="Helvetica" charset="0"/>
              </a:rPr>
              <a:t>grandes corporaciones multinacionales</a:t>
            </a:r>
          </a:p>
          <a:p>
            <a:r>
              <a:rPr lang="es-ES_tradnl" sz="2400" noProof="0" dirty="0">
                <a:latin typeface="Helvetica" charset="0"/>
                <a:ea typeface="Helvetica" charset="0"/>
                <a:cs typeface="Helvetica" charset="0"/>
              </a:rPr>
              <a:t>pequeñas y medianas empresas</a:t>
            </a:r>
          </a:p>
          <a:p>
            <a:r>
              <a:rPr lang="es-ES_tradnl" sz="2400" noProof="0" dirty="0">
                <a:latin typeface="Helvetica" charset="0"/>
                <a:ea typeface="Helvetica" charset="0"/>
                <a:cs typeface="Helvetica" charset="0"/>
              </a:rPr>
              <a:t>el sector público (hospitales, escuelas u otros)</a:t>
            </a:r>
          </a:p>
          <a:p>
            <a:r>
              <a:rPr lang="es-ES_tradnl" sz="2400" noProof="0" dirty="0">
                <a:latin typeface="Helvetica" charset="0"/>
                <a:ea typeface="Helvetica" charset="0"/>
                <a:cs typeface="Helvetica" charset="0"/>
              </a:rPr>
              <a:t>fundaciones, organizaciones benéficas y </a:t>
            </a:r>
            <a:r>
              <a:rPr lang="es-ES_tradnl" sz="2400" noProof="0" dirty="0" err="1">
                <a:latin typeface="Helvetica" charset="0"/>
                <a:ea typeface="Helvetica" charset="0"/>
                <a:cs typeface="Helvetica" charset="0"/>
              </a:rPr>
              <a:t>ONGs</a:t>
            </a:r>
            <a:endParaRPr lang="es-ES_tradnl" sz="2400" noProof="0" dirty="0">
              <a:latin typeface="Helvetica" charset="0"/>
              <a:ea typeface="Helvetica" charset="0"/>
              <a:cs typeface="Helvetica" charset="0"/>
            </a:endParaRPr>
          </a:p>
          <a:p>
            <a:r>
              <a:rPr lang="es-ES_tradnl" sz="2400" noProof="0" dirty="0">
                <a:latin typeface="Helvetica" charset="0"/>
                <a:ea typeface="Helvetica" charset="0"/>
                <a:cs typeface="Helvetica" charset="0"/>
              </a:rPr>
              <a:t>industrias extractivas, como las compañías mineras y de combustibles fósiles</a:t>
            </a:r>
          </a:p>
          <a:p>
            <a:r>
              <a:rPr lang="es-ES_tradnl" sz="2400" noProof="0" dirty="0">
                <a:latin typeface="Helvetica" charset="0"/>
                <a:ea typeface="Helvetica" charset="0"/>
                <a:cs typeface="Helvetica" charset="0"/>
              </a:rPr>
              <a:t>servicios e industrias financieras (bancos, tecnologías de la información, aseguradoras)</a:t>
            </a:r>
          </a:p>
          <a:p>
            <a:r>
              <a:rPr lang="es-ES_tradnl" sz="2400" noProof="0" dirty="0">
                <a:latin typeface="Helvetica" charset="0"/>
                <a:ea typeface="Helvetica" charset="0"/>
                <a:cs typeface="Helvetica" charset="0"/>
              </a:rPr>
              <a:t>gobiernos municipales</a:t>
            </a:r>
          </a:p>
          <a:p>
            <a:r>
              <a:rPr lang="es-ES_tradnl" sz="2400" noProof="0" dirty="0">
                <a:latin typeface="Helvetica" charset="0"/>
                <a:ea typeface="Helvetica" charset="0"/>
                <a:cs typeface="Helvetica" charset="0"/>
              </a:rPr>
              <a:t>granjeros y </a:t>
            </a:r>
            <a:r>
              <a:rPr lang="es-ES_tradnl" sz="2400" noProof="0" dirty="0" err="1">
                <a:latin typeface="Helvetica" charset="0"/>
                <a:ea typeface="Helvetica" charset="0"/>
                <a:cs typeface="Helvetica" charset="0"/>
              </a:rPr>
              <a:t>agronegocios</a:t>
            </a:r>
            <a:endParaRPr lang="es-ES_tradnl" sz="2400" noProof="0" dirty="0">
              <a:latin typeface="Helvetica" charset="0"/>
              <a:ea typeface="Helvetica" charset="0"/>
              <a:cs typeface="Helvetica" charset="0"/>
            </a:endParaRPr>
          </a:p>
          <a:p>
            <a:r>
              <a:rPr lang="es-ES_tradnl" sz="2400" noProof="0" dirty="0">
                <a:latin typeface="Helvetica" charset="0"/>
                <a:ea typeface="Helvetica" charset="0"/>
                <a:cs typeface="Helvetica" charset="0"/>
              </a:rPr>
              <a:t>consultorías</a:t>
            </a:r>
          </a:p>
          <a:p>
            <a:endParaRPr lang="es-ES_tradnl" sz="2400" noProof="0" dirty="0">
              <a:latin typeface="Helvetica" charset="0"/>
              <a:ea typeface="Helvetica" charset="0"/>
              <a:cs typeface="Helvetica" charset="0"/>
            </a:endParaRPr>
          </a:p>
          <a:p>
            <a:endParaRPr lang="es-ES_tradnl" sz="2400" noProof="0" dirty="0">
              <a:latin typeface="Helvetica" charset="0"/>
              <a:ea typeface="Helvetica" charset="0"/>
              <a:cs typeface="Helvetica" charset="0"/>
            </a:endParaRPr>
          </a:p>
          <a:p>
            <a:endParaRPr lang="es-ES_tradnl" sz="2400" noProof="0" dirty="0">
              <a:latin typeface="Helvetica" charset="0"/>
              <a:ea typeface="Helvetica" charset="0"/>
              <a:cs typeface="Helvetica" charset="0"/>
            </a:endParaRPr>
          </a:p>
          <a:p>
            <a:pPr>
              <a:buNone/>
            </a:pPr>
            <a:endParaRPr lang="es-ES_tradnl" sz="2400" noProof="0" dirty="0">
              <a:latin typeface="Helvetica" charset="0"/>
              <a:ea typeface="Helvetica" charset="0"/>
              <a:cs typeface="Helvetica" charset="0"/>
            </a:endParaRPr>
          </a:p>
        </p:txBody>
      </p:sp>
      <p:sp>
        <p:nvSpPr>
          <p:cNvPr id="12" name="Text Placeholder 7"/>
          <p:cNvSpPr txBox="1">
            <a:spLocks/>
          </p:cNvSpPr>
          <p:nvPr/>
        </p:nvSpPr>
        <p:spPr>
          <a:xfrm flipV="1">
            <a:off x="7467600" y="1493519"/>
            <a:ext cx="1828800" cy="45719"/>
          </a:xfrm>
          <a:prstGeom prst="rect">
            <a:avLst/>
          </a:prstGeom>
        </p:spPr>
        <p:txBody>
          <a:bodyPr>
            <a:normAutofit fontScale="25000" lnSpcReduction="20000"/>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endParaRPr kumimoji="0" lang="en-US" sz="2600" b="0" i="0" u="none" strike="noStrike" kern="1200" cap="none" spc="0" normalizeH="0" baseline="0" noProof="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266527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563562"/>
            <a:ext cx="8001000" cy="944562"/>
          </a:xfrm>
        </p:spPr>
        <p:txBody>
          <a:bodyPr>
            <a:noAutofit/>
          </a:bodyPr>
          <a:lstStyle/>
          <a:p>
            <a:r>
              <a:rPr lang="es-ES_tradnl" sz="3200" dirty="0">
                <a:solidFill>
                  <a:srgbClr val="0070C0"/>
                </a:solidFill>
                <a:latin typeface="Helvetica" charset="0"/>
                <a:ea typeface="Helvetica" charset="0"/>
                <a:cs typeface="Helvetica" charset="0"/>
              </a:rPr>
              <a:t>La ISO 26000 de </a:t>
            </a:r>
            <a:r>
              <a:rPr lang="es-ES_tradnl" sz="3200" noProof="0" dirty="0">
                <a:solidFill>
                  <a:srgbClr val="0070C0"/>
                </a:solidFill>
                <a:latin typeface="Helvetica" charset="0"/>
                <a:ea typeface="Helvetica" charset="0"/>
                <a:cs typeface="Helvetica" charset="0"/>
              </a:rPr>
              <a:t>Responsabilidad Social puede</a:t>
            </a:r>
            <a:endParaRPr lang="es-ES_tradnl" sz="3200" noProof="0" dirty="0">
              <a:solidFill>
                <a:srgbClr val="FF0000"/>
              </a:solidFill>
              <a:latin typeface="Helvetica" charset="0"/>
              <a:ea typeface="Helvetica" charset="0"/>
              <a:cs typeface="Helvetica" charset="0"/>
            </a:endParaRPr>
          </a:p>
        </p:txBody>
      </p:sp>
      <p:sp>
        <p:nvSpPr>
          <p:cNvPr id="4" name="Content Placeholder 3"/>
          <p:cNvSpPr>
            <a:spLocks noGrp="1"/>
          </p:cNvSpPr>
          <p:nvPr>
            <p:ph idx="1"/>
          </p:nvPr>
        </p:nvSpPr>
        <p:spPr>
          <a:xfrm>
            <a:off x="685800" y="1828800"/>
            <a:ext cx="7772400" cy="4572000"/>
          </a:xfrm>
        </p:spPr>
        <p:txBody>
          <a:bodyPr>
            <a:noAutofit/>
          </a:bodyPr>
          <a:lstStyle/>
          <a:p>
            <a:r>
              <a:rPr lang="es-ES_tradnl" sz="2000" noProof="0" dirty="0">
                <a:latin typeface="Helvetica" charset="0"/>
                <a:ea typeface="Helvetica" charset="0"/>
                <a:cs typeface="Helvetica" charset="0"/>
              </a:rPr>
              <a:t>mostrar un compromiso a la mejora continua</a:t>
            </a:r>
          </a:p>
          <a:p>
            <a:r>
              <a:rPr lang="es-ES_tradnl" sz="2000" noProof="0" dirty="0">
                <a:latin typeface="Helvetica" charset="0"/>
                <a:ea typeface="Helvetica" charset="0"/>
                <a:cs typeface="Helvetica" charset="0"/>
              </a:rPr>
              <a:t>atraer socios afines, inversionistas, clientes y personal</a:t>
            </a:r>
          </a:p>
          <a:p>
            <a:r>
              <a:rPr lang="es-ES_tradnl" sz="2000" noProof="0" dirty="0">
                <a:latin typeface="Helvetica" charset="0"/>
                <a:ea typeface="Helvetica" charset="0"/>
                <a:cs typeface="Helvetica" charset="0"/>
              </a:rPr>
              <a:t>mejorar las relaciones con los empleados, las comunidades, los medios, los proveedores y las agencias gubernamentales</a:t>
            </a:r>
          </a:p>
          <a:p>
            <a:r>
              <a:rPr lang="es-ES_tradnl" sz="2000" noProof="0" dirty="0">
                <a:latin typeface="Helvetica" charset="0"/>
                <a:ea typeface="Helvetica" charset="0"/>
                <a:cs typeface="Helvetica" charset="0"/>
              </a:rPr>
              <a:t>ayudar a establecer cadenas de valor más robustas y estables</a:t>
            </a:r>
          </a:p>
          <a:p>
            <a:r>
              <a:rPr lang="es-ES_tradnl" sz="2000" noProof="0" dirty="0">
                <a:latin typeface="Helvetica" charset="0"/>
                <a:ea typeface="Helvetica" charset="0"/>
                <a:cs typeface="Helvetica" charset="0"/>
              </a:rPr>
              <a:t>contribuir al desarrollo sostenible reduciendo los impactos ambientales, sociales y económicos dañinos.</a:t>
            </a:r>
          </a:p>
          <a:p>
            <a:r>
              <a:rPr lang="es-ES_tradnl" sz="2000" noProof="0" dirty="0">
                <a:latin typeface="Helvetica" charset="0"/>
                <a:ea typeface="Helvetica" charset="0"/>
                <a:cs typeface="Helvetica" charset="0"/>
              </a:rPr>
              <a:t>ayudar a gestionar y reducir riesgos</a:t>
            </a:r>
          </a:p>
          <a:p>
            <a:r>
              <a:rPr lang="es-ES_tradnl" sz="2000" noProof="0" dirty="0">
                <a:latin typeface="Helvetica" charset="0"/>
                <a:ea typeface="Helvetica" charset="0"/>
                <a:cs typeface="Helvetica" charset="0"/>
              </a:rPr>
              <a:t>identificar nuevas oportunidades</a:t>
            </a:r>
          </a:p>
        </p:txBody>
      </p:sp>
    </p:spTree>
    <p:extLst>
      <p:ext uri="{BB962C8B-B14F-4D97-AF65-F5344CB8AC3E}">
        <p14:creationId xmlns:p14="http://schemas.microsoft.com/office/powerpoint/2010/main" val="3356345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152400"/>
            <a:ext cx="7772400" cy="1447800"/>
          </a:xfrm>
        </p:spPr>
        <p:txBody>
          <a:bodyPr>
            <a:noAutofit/>
          </a:bodyPr>
          <a:lstStyle/>
          <a:p>
            <a:r>
              <a:rPr lang="es-ES_tradnl" sz="2400" noProof="0" dirty="0">
                <a:solidFill>
                  <a:schemeClr val="accent5">
                    <a:lumMod val="75000"/>
                  </a:schemeClr>
                </a:solidFill>
                <a:latin typeface="Helvetica" charset="0"/>
                <a:ea typeface="Helvetica" charset="0"/>
                <a:cs typeface="Helvetica" charset="0"/>
              </a:rPr>
              <a:t>Mejorar la responsabilidad social </a:t>
            </a:r>
            <a:br>
              <a:rPr lang="es-ES_tradnl" sz="2400" noProof="0" dirty="0">
                <a:solidFill>
                  <a:schemeClr val="accent5">
                    <a:lumMod val="75000"/>
                  </a:schemeClr>
                </a:solidFill>
                <a:latin typeface="Helvetica" charset="0"/>
                <a:ea typeface="Helvetica" charset="0"/>
                <a:cs typeface="Helvetica" charset="0"/>
              </a:rPr>
            </a:br>
            <a:r>
              <a:rPr lang="es-ES_tradnl" sz="2400" noProof="0" dirty="0">
                <a:solidFill>
                  <a:schemeClr val="accent5">
                    <a:lumMod val="75000"/>
                  </a:schemeClr>
                </a:solidFill>
                <a:latin typeface="Helvetica" charset="0"/>
                <a:ea typeface="Helvetica" charset="0"/>
                <a:cs typeface="Helvetica" charset="0"/>
              </a:rPr>
              <a:t>contribuye </a:t>
            </a:r>
            <a:r>
              <a:rPr lang="es-ES_tradnl" sz="2400" dirty="0">
                <a:solidFill>
                  <a:schemeClr val="accent5">
                    <a:lumMod val="75000"/>
                  </a:schemeClr>
                </a:solidFill>
                <a:latin typeface="Helvetica" charset="0"/>
                <a:ea typeface="Helvetica" charset="0"/>
                <a:cs typeface="Helvetica" charset="0"/>
              </a:rPr>
              <a:t>a un “ciclo virtuoso” </a:t>
            </a:r>
            <a:br>
              <a:rPr lang="es-ES_tradnl" sz="2400" dirty="0">
                <a:solidFill>
                  <a:schemeClr val="accent5">
                    <a:lumMod val="75000"/>
                  </a:schemeClr>
                </a:solidFill>
                <a:latin typeface="Helvetica" charset="0"/>
                <a:ea typeface="Helvetica" charset="0"/>
                <a:cs typeface="Helvetica" charset="0"/>
              </a:rPr>
            </a:br>
            <a:r>
              <a:rPr lang="es-ES_tradnl" sz="2400" dirty="0">
                <a:solidFill>
                  <a:schemeClr val="accent5">
                    <a:lumMod val="75000"/>
                  </a:schemeClr>
                </a:solidFill>
                <a:latin typeface="Helvetica" charset="0"/>
                <a:ea typeface="Helvetica" charset="0"/>
                <a:cs typeface="Helvetica" charset="0"/>
              </a:rPr>
              <a:t>en el que cada acción fortalece a la </a:t>
            </a:r>
            <a:r>
              <a:rPr lang="es-ES_tradnl" sz="2400" noProof="0" dirty="0">
                <a:solidFill>
                  <a:schemeClr val="accent5">
                    <a:lumMod val="75000"/>
                  </a:schemeClr>
                </a:solidFill>
                <a:latin typeface="Helvetica" charset="0"/>
                <a:ea typeface="Helvetica" charset="0"/>
                <a:cs typeface="Helvetica" charset="0"/>
              </a:rPr>
              <a:t>organización </a:t>
            </a:r>
            <a:br>
              <a:rPr lang="es-ES_tradnl" sz="2400" noProof="0" dirty="0">
                <a:solidFill>
                  <a:schemeClr val="accent5">
                    <a:lumMod val="75000"/>
                  </a:schemeClr>
                </a:solidFill>
                <a:latin typeface="Helvetica" charset="0"/>
                <a:ea typeface="Helvetica" charset="0"/>
                <a:cs typeface="Helvetica" charset="0"/>
              </a:rPr>
            </a:br>
            <a:r>
              <a:rPr lang="es-ES_tradnl" sz="2400" noProof="0" dirty="0">
                <a:solidFill>
                  <a:schemeClr val="accent5">
                    <a:lumMod val="75000"/>
                  </a:schemeClr>
                </a:solidFill>
                <a:latin typeface="Helvetica" charset="0"/>
                <a:ea typeface="Helvetica" charset="0"/>
                <a:cs typeface="Helvetica" charset="0"/>
              </a:rPr>
              <a:t>y a la comunidad, impulsando el desarrollo sostenible</a:t>
            </a:r>
            <a:endParaRPr lang="es-ES_tradnl" sz="2400" noProof="0" dirty="0">
              <a:latin typeface="Helvetica" charset="0"/>
              <a:ea typeface="Helvetica" charset="0"/>
              <a:cs typeface="Helvetica" charset="0"/>
            </a:endParaRPr>
          </a:p>
        </p:txBody>
      </p:sp>
      <p:graphicFrame>
        <p:nvGraphicFramePr>
          <p:cNvPr id="4" name="Diagram 3"/>
          <p:cNvGraphicFramePr/>
          <p:nvPr>
            <p:extLst>
              <p:ext uri="{D42A27DB-BD31-4B8C-83A1-F6EECF244321}">
                <p14:modId xmlns:p14="http://schemas.microsoft.com/office/powerpoint/2010/main" val="1669361168"/>
              </p:ext>
            </p:extLst>
          </p:nvPr>
        </p:nvGraphicFramePr>
        <p:xfrm>
          <a:off x="1016000" y="1524000"/>
          <a:ext cx="6375400" cy="519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0406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357" y="480030"/>
            <a:ext cx="7886700" cy="1317240"/>
          </a:xfrm>
        </p:spPr>
        <p:txBody>
          <a:bodyPr vert="horz" lIns="91440" tIns="45720" rIns="91440" bIns="45720" rtlCol="0" anchor="ctr">
            <a:noAutofit/>
          </a:bodyPr>
          <a:lstStyle/>
          <a:p>
            <a:r>
              <a:rPr lang="es-ES_tradnl" sz="4000" noProof="0" dirty="0">
                <a:solidFill>
                  <a:srgbClr val="0070C0"/>
                </a:solidFill>
                <a:latin typeface="Helvetica" charset="0"/>
                <a:ea typeface="Helvetica" charset="0"/>
                <a:cs typeface="Helvetica" charset="0"/>
              </a:rPr>
              <a:t>3. El </a:t>
            </a:r>
            <a:r>
              <a:rPr lang="es-ES_tradnl" sz="4000" dirty="0">
                <a:solidFill>
                  <a:srgbClr val="0070C0"/>
                </a:solidFill>
                <a:latin typeface="Helvetica" charset="0"/>
                <a:ea typeface="Helvetica" charset="0"/>
                <a:cs typeface="Helvetica" charset="0"/>
              </a:rPr>
              <a:t>contenido fundamental</a:t>
            </a:r>
          </a:p>
        </p:txBody>
      </p:sp>
      <p:sp>
        <p:nvSpPr>
          <p:cNvPr id="3" name="Text Placeholder 2"/>
          <p:cNvSpPr>
            <a:spLocks noGrp="1"/>
          </p:cNvSpPr>
          <p:nvPr>
            <p:ph type="body" idx="1"/>
          </p:nvPr>
        </p:nvSpPr>
        <p:spPr>
          <a:xfrm>
            <a:off x="686950" y="2019685"/>
            <a:ext cx="7886700" cy="1500187"/>
          </a:xfrm>
        </p:spPr>
        <p:txBody>
          <a:bodyPr>
            <a:noAutofit/>
          </a:bodyPr>
          <a:lstStyle/>
          <a:p>
            <a:pPr>
              <a:buFont typeface="Arial" pitchFamily="34" charset="0"/>
              <a:buChar char="•"/>
            </a:pPr>
            <a:r>
              <a:rPr lang="es-ES_tradnl" sz="2800" noProof="0" dirty="0">
                <a:latin typeface="Helvetica" charset="0"/>
                <a:ea typeface="Helvetica" charset="0"/>
                <a:cs typeface="Helvetica" charset="0"/>
              </a:rPr>
              <a:t>   Siete principios</a:t>
            </a:r>
          </a:p>
          <a:p>
            <a:pPr>
              <a:buFont typeface="Arial" pitchFamily="34" charset="0"/>
              <a:buChar char="•"/>
            </a:pPr>
            <a:r>
              <a:rPr lang="es-ES_tradnl" sz="2800" noProof="0" dirty="0">
                <a:latin typeface="Helvetica" charset="0"/>
                <a:ea typeface="Helvetica" charset="0"/>
                <a:cs typeface="Helvetica" charset="0"/>
              </a:rPr>
              <a:t>   Siete materias fundamentales y sus asuntos relacionados</a:t>
            </a:r>
          </a:p>
          <a:p>
            <a:pPr>
              <a:buFont typeface="Arial" pitchFamily="34" charset="0"/>
              <a:buChar char="•"/>
            </a:pPr>
            <a:r>
              <a:rPr lang="es-ES_tradnl" sz="2800" noProof="0" dirty="0">
                <a:latin typeface="Helvetica" charset="0"/>
                <a:ea typeface="Helvetica" charset="0"/>
                <a:cs typeface="Helvetica" charset="0"/>
              </a:rPr>
              <a:t>   Involucramiento con las partes interesadas</a:t>
            </a:r>
          </a:p>
        </p:txBody>
      </p:sp>
    </p:spTree>
    <p:extLst>
      <p:ext uri="{BB962C8B-B14F-4D97-AF65-F5344CB8AC3E}">
        <p14:creationId xmlns:p14="http://schemas.microsoft.com/office/powerpoint/2010/main" val="274243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526774" y="367750"/>
            <a:ext cx="7988968" cy="5813928"/>
          </a:xfrm>
          <a:prstGeom prst="rect">
            <a:avLst/>
          </a:prstGeom>
        </p:spPr>
      </p:pic>
    </p:spTree>
    <p:extLst>
      <p:ext uri="{BB962C8B-B14F-4D97-AF65-F5344CB8AC3E}">
        <p14:creationId xmlns:p14="http://schemas.microsoft.com/office/powerpoint/2010/main" val="379979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1869" y="551794"/>
            <a:ext cx="8229600" cy="856488"/>
          </a:xfrm>
        </p:spPr>
        <p:txBody>
          <a:bodyPr>
            <a:normAutofit/>
          </a:bodyPr>
          <a:lstStyle/>
          <a:p>
            <a:r>
              <a:rPr lang="es-ES_tradnl" sz="4000" noProof="0">
                <a:solidFill>
                  <a:srgbClr val="0070C0"/>
                </a:solidFill>
                <a:latin typeface="Helvetica" charset="0"/>
                <a:ea typeface="Helvetica" charset="0"/>
                <a:cs typeface="Helvetica" charset="0"/>
              </a:rPr>
              <a:t>Los 7 Principios</a:t>
            </a:r>
          </a:p>
        </p:txBody>
      </p:sp>
      <p:sp>
        <p:nvSpPr>
          <p:cNvPr id="6" name="Content Placeholder 5"/>
          <p:cNvSpPr>
            <a:spLocks noGrp="1"/>
          </p:cNvSpPr>
          <p:nvPr>
            <p:ph idx="1"/>
          </p:nvPr>
        </p:nvSpPr>
        <p:spPr>
          <a:xfrm>
            <a:off x="685800" y="1614477"/>
            <a:ext cx="7620000" cy="4084320"/>
          </a:xfrm>
        </p:spPr>
        <p:txBody>
          <a:bodyPr>
            <a:normAutofit lnSpcReduction="10000"/>
          </a:bodyPr>
          <a:lstStyle/>
          <a:p>
            <a:pPr marL="514350" indent="-514350">
              <a:buFont typeface="+mj-lt"/>
              <a:buAutoNum type="arabicPeriod"/>
            </a:pPr>
            <a:r>
              <a:rPr lang="es-ES_tradnl" noProof="0" dirty="0">
                <a:latin typeface="Helvetica" charset="0"/>
                <a:ea typeface="Helvetica" charset="0"/>
                <a:cs typeface="Helvetica" charset="0"/>
              </a:rPr>
              <a:t>Rendición de cuentas</a:t>
            </a:r>
          </a:p>
          <a:p>
            <a:pPr marL="514350" indent="-514350">
              <a:buFont typeface="+mj-lt"/>
              <a:buAutoNum type="arabicPeriod"/>
            </a:pPr>
            <a:r>
              <a:rPr lang="es-ES_tradnl" noProof="0" dirty="0">
                <a:latin typeface="Helvetica" charset="0"/>
                <a:ea typeface="Helvetica" charset="0"/>
                <a:cs typeface="Helvetica" charset="0"/>
              </a:rPr>
              <a:t>Transparencia</a:t>
            </a:r>
          </a:p>
          <a:p>
            <a:pPr marL="514350" indent="-514350">
              <a:buFont typeface="+mj-lt"/>
              <a:buAutoNum type="arabicPeriod"/>
            </a:pPr>
            <a:r>
              <a:rPr lang="es-ES_tradnl" noProof="0" dirty="0">
                <a:latin typeface="Helvetica" charset="0"/>
                <a:ea typeface="Helvetica" charset="0"/>
                <a:cs typeface="Helvetica" charset="0"/>
              </a:rPr>
              <a:t>Comportamiento ético</a:t>
            </a:r>
          </a:p>
          <a:p>
            <a:pPr marL="514350" indent="-514350">
              <a:buFont typeface="+mj-lt"/>
              <a:buAutoNum type="arabicPeriod"/>
            </a:pPr>
            <a:r>
              <a:rPr lang="es-ES_tradnl" noProof="0" dirty="0">
                <a:latin typeface="Helvetica" charset="0"/>
                <a:ea typeface="Helvetica" charset="0"/>
                <a:cs typeface="Helvetica" charset="0"/>
              </a:rPr>
              <a:t>Respeto a los intereses de las partes interesadas</a:t>
            </a:r>
          </a:p>
          <a:p>
            <a:pPr marL="514350" indent="-514350">
              <a:buFont typeface="+mj-lt"/>
              <a:buAutoNum type="arabicPeriod"/>
            </a:pPr>
            <a:r>
              <a:rPr lang="es-ES_tradnl" noProof="0" dirty="0">
                <a:latin typeface="Helvetica" charset="0"/>
                <a:ea typeface="Helvetica" charset="0"/>
                <a:cs typeface="Helvetica" charset="0"/>
              </a:rPr>
              <a:t>Respeto al principio de legalidad</a:t>
            </a:r>
          </a:p>
          <a:p>
            <a:pPr marL="514350" indent="-514350">
              <a:buFont typeface="+mj-lt"/>
              <a:buAutoNum type="arabicPeriod"/>
            </a:pPr>
            <a:r>
              <a:rPr lang="es-ES_tradnl" noProof="0" dirty="0">
                <a:latin typeface="Helvetica" charset="0"/>
                <a:ea typeface="Helvetica" charset="0"/>
                <a:cs typeface="Helvetica" charset="0"/>
              </a:rPr>
              <a:t>Respeto a la normativa internacional de comportamiento</a:t>
            </a:r>
          </a:p>
          <a:p>
            <a:pPr marL="514350" indent="-514350">
              <a:buFont typeface="+mj-lt"/>
              <a:buAutoNum type="arabicPeriod"/>
            </a:pPr>
            <a:r>
              <a:rPr lang="es-ES_tradnl" noProof="0" dirty="0">
                <a:latin typeface="Helvetica" charset="0"/>
                <a:ea typeface="Helvetica" charset="0"/>
                <a:cs typeface="Helvetica" charset="0"/>
              </a:rPr>
              <a:t>Respeto a los derechos humanos</a:t>
            </a:r>
          </a:p>
        </p:txBody>
      </p:sp>
    </p:spTree>
    <p:extLst>
      <p:ext uri="{BB962C8B-B14F-4D97-AF65-F5344CB8AC3E}">
        <p14:creationId xmlns:p14="http://schemas.microsoft.com/office/powerpoint/2010/main" val="663838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100"/>
            <a:ext cx="8483600" cy="856488"/>
          </a:xfrm>
        </p:spPr>
        <p:txBody>
          <a:bodyPr>
            <a:noAutofit/>
          </a:bodyPr>
          <a:lstStyle/>
          <a:p>
            <a:r>
              <a:rPr lang="es-ES_tradnl" sz="4000" noProof="0">
                <a:solidFill>
                  <a:srgbClr val="0070C0"/>
                </a:solidFill>
                <a:latin typeface="Helvetica" charset="0"/>
                <a:ea typeface="Helvetica" charset="0"/>
                <a:cs typeface="Helvetica" charset="0"/>
              </a:rPr>
              <a:t>Rendición de cuentas y transparencia</a:t>
            </a:r>
          </a:p>
        </p:txBody>
      </p:sp>
      <p:sp>
        <p:nvSpPr>
          <p:cNvPr id="4" name="Content Placeholder 3"/>
          <p:cNvSpPr>
            <a:spLocks noGrp="1"/>
          </p:cNvSpPr>
          <p:nvPr>
            <p:ph idx="1"/>
          </p:nvPr>
        </p:nvSpPr>
        <p:spPr>
          <a:xfrm>
            <a:off x="533400" y="1905000"/>
            <a:ext cx="8077200" cy="4648200"/>
          </a:xfrm>
        </p:spPr>
        <p:txBody>
          <a:bodyPr>
            <a:normAutofit fontScale="92500" lnSpcReduction="10000"/>
          </a:bodyPr>
          <a:lstStyle/>
          <a:p>
            <a:pPr algn="just"/>
            <a:r>
              <a:rPr lang="es-ES_tradnl" noProof="0" dirty="0">
                <a:latin typeface="Helvetica" charset="0"/>
                <a:ea typeface="Helvetica" charset="0"/>
                <a:cs typeface="Helvetica" charset="0"/>
              </a:rPr>
              <a:t>Rendición de cuentas es el “estado de disponibilidad para responder por las decisiones y actividades de la organización a sus órganos de gobierno, las autoridades, y las partes interesadas” (aquellos que son afectados por sus acciones)</a:t>
            </a:r>
          </a:p>
          <a:p>
            <a:pPr algn="just"/>
            <a:endParaRPr lang="es-ES_tradnl" noProof="0" dirty="0">
              <a:latin typeface="Helvetica" charset="0"/>
              <a:ea typeface="Helvetica" charset="0"/>
              <a:cs typeface="Helvetica" charset="0"/>
            </a:endParaRPr>
          </a:p>
          <a:p>
            <a:pPr algn="just"/>
            <a:r>
              <a:rPr lang="es-ES_tradnl" noProof="0" dirty="0">
                <a:latin typeface="Helvetica" charset="0"/>
                <a:ea typeface="Helvetica" charset="0"/>
                <a:cs typeface="Helvetica" charset="0"/>
              </a:rPr>
              <a:t>Transparencia es “apertura sobre las decisiones y actividades que afectan a la sociedad, la economía y el medio ambiente, y la voluntad de comunicar éstas de forma clara, precisa, oportuna, honesta y completa”</a:t>
            </a:r>
          </a:p>
          <a:p>
            <a:pPr algn="just"/>
            <a:endParaRPr lang="es-ES_tradnl" sz="1600" noProof="0" dirty="0">
              <a:latin typeface="Helvetica" charset="0"/>
              <a:ea typeface="Helvetica" charset="0"/>
              <a:cs typeface="Helvetica" charset="0"/>
            </a:endParaRPr>
          </a:p>
          <a:p>
            <a:pPr algn="just">
              <a:buNone/>
            </a:pPr>
            <a:r>
              <a:rPr lang="es-ES_tradnl" sz="1900" noProof="0" dirty="0">
                <a:latin typeface="Helvetica" charset="0"/>
                <a:ea typeface="Helvetica" charset="0"/>
                <a:cs typeface="Helvetica" charset="0"/>
              </a:rPr>
              <a:t>Fuente:  ISO 26000:2010  Cláusula 2.1 y 2.24</a:t>
            </a:r>
          </a:p>
        </p:txBody>
      </p:sp>
    </p:spTree>
    <p:extLst>
      <p:ext uri="{BB962C8B-B14F-4D97-AF65-F5344CB8AC3E}">
        <p14:creationId xmlns:p14="http://schemas.microsoft.com/office/powerpoint/2010/main" val="591104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48658" y="1066800"/>
            <a:ext cx="8293100" cy="4478020"/>
          </a:xfrm>
        </p:spPr>
        <p:txBody>
          <a:bodyPr>
            <a:normAutofit/>
          </a:bodyPr>
          <a:lstStyle/>
          <a:p>
            <a:pPr algn="just"/>
            <a:r>
              <a:rPr lang="es-ES_tradnl" noProof="0" dirty="0">
                <a:latin typeface="Helvetica" charset="0"/>
                <a:ea typeface="Helvetica" charset="0"/>
                <a:cs typeface="Helvetica" charset="0"/>
              </a:rPr>
              <a:t>La rendición de cuentas y la transparencia involucran tomar la responsabilidad por las decisiones y las políticas</a:t>
            </a:r>
          </a:p>
          <a:p>
            <a:pPr marL="0" indent="0" algn="just">
              <a:buNone/>
            </a:pPr>
            <a:endParaRPr lang="es-ES_tradnl" noProof="0" dirty="0">
              <a:latin typeface="Helvetica" charset="0"/>
              <a:ea typeface="Helvetica" charset="0"/>
              <a:cs typeface="Helvetica" charset="0"/>
            </a:endParaRPr>
          </a:p>
          <a:p>
            <a:pPr algn="just"/>
            <a:r>
              <a:rPr lang="es-ES_tradnl" sz="2400" noProof="0" dirty="0">
                <a:latin typeface="Helvetica" charset="0"/>
                <a:ea typeface="Helvetica" charset="0"/>
                <a:cs typeface="Helvetica" charset="0"/>
              </a:rPr>
              <a:t>La rendición de cuentas y la transparencia involucran a los tomadores de decisiones de más alto nivel, además de todos los otros miembros de la cadena de comando</a:t>
            </a:r>
          </a:p>
          <a:p>
            <a:pPr algn="just"/>
            <a:endParaRPr lang="es-ES_tradnl" sz="2400" noProof="0" dirty="0">
              <a:latin typeface="Helvetica" charset="0"/>
              <a:ea typeface="Helvetica" charset="0"/>
              <a:cs typeface="Helvetica" charset="0"/>
            </a:endParaRPr>
          </a:p>
          <a:p>
            <a:pPr algn="just"/>
            <a:r>
              <a:rPr lang="es-ES_tradnl" sz="2400" noProof="0" dirty="0">
                <a:latin typeface="Helvetica" charset="0"/>
                <a:ea typeface="Helvetica" charset="0"/>
                <a:cs typeface="Helvetica" charset="0"/>
              </a:rPr>
              <a:t>Los líderes necesitan saber y reconocer quién ha tomado qué decisiones específicas</a:t>
            </a:r>
          </a:p>
        </p:txBody>
      </p:sp>
    </p:spTree>
    <p:extLst>
      <p:ext uri="{BB962C8B-B14F-4D97-AF65-F5344CB8AC3E}">
        <p14:creationId xmlns:p14="http://schemas.microsoft.com/office/powerpoint/2010/main" val="1851796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normAutofit/>
          </a:bodyPr>
          <a:lstStyle/>
          <a:p>
            <a:r>
              <a:rPr lang="es-ES_tradnl" sz="4000" noProof="0">
                <a:solidFill>
                  <a:srgbClr val="0070C0"/>
                </a:solidFill>
                <a:latin typeface="Helvetica" charset="0"/>
                <a:ea typeface="Helvetica" charset="0"/>
                <a:cs typeface="Helvetica" charset="0"/>
              </a:rPr>
              <a:t>Principio de Comportamiento Ético</a:t>
            </a:r>
          </a:p>
        </p:txBody>
      </p:sp>
      <p:sp>
        <p:nvSpPr>
          <p:cNvPr id="4" name="Content Placeholder 3"/>
          <p:cNvSpPr>
            <a:spLocks noGrp="1"/>
          </p:cNvSpPr>
          <p:nvPr>
            <p:ph idx="1"/>
          </p:nvPr>
        </p:nvSpPr>
        <p:spPr>
          <a:xfrm>
            <a:off x="457200" y="1935480"/>
            <a:ext cx="8229600" cy="4693920"/>
          </a:xfrm>
        </p:spPr>
        <p:txBody>
          <a:bodyPr>
            <a:normAutofit fontScale="92500" lnSpcReduction="10000"/>
          </a:bodyPr>
          <a:lstStyle/>
          <a:p>
            <a:pPr algn="just"/>
            <a:r>
              <a:rPr lang="es-ES_tradnl" sz="2800" noProof="0" dirty="0">
                <a:latin typeface="Helvetica" charset="0"/>
                <a:ea typeface="Helvetica" charset="0"/>
                <a:cs typeface="Helvetica" charset="0"/>
              </a:rPr>
              <a:t>El comportamiento ético involucra decidir cuál es el curso correcto de acción, en el día a día</a:t>
            </a:r>
          </a:p>
          <a:p>
            <a:pPr algn="just"/>
            <a:endParaRPr lang="es-ES_tradnl" noProof="0" dirty="0">
              <a:latin typeface="Helvetica" charset="0"/>
              <a:ea typeface="Helvetica" charset="0"/>
              <a:cs typeface="Helvetica" charset="0"/>
            </a:endParaRPr>
          </a:p>
          <a:p>
            <a:pPr algn="just"/>
            <a:r>
              <a:rPr lang="es-ES_tradnl" noProof="0" dirty="0">
                <a:latin typeface="Helvetica" charset="0"/>
                <a:ea typeface="Helvetica" charset="0"/>
                <a:cs typeface="Helvetica" charset="0"/>
              </a:rPr>
              <a:t>El comportamiento ético está definido como “el comportamiento que está de acuerdo con principios aceptados de buena o correcta conducta en el contexto de una situación en particular … ”</a:t>
            </a:r>
            <a:endParaRPr lang="es-ES_tradnl" sz="2800" noProof="0" dirty="0">
              <a:latin typeface="Helvetica" charset="0"/>
              <a:ea typeface="Helvetica" charset="0"/>
              <a:cs typeface="Helvetica" charset="0"/>
            </a:endParaRPr>
          </a:p>
          <a:p>
            <a:pPr algn="just"/>
            <a:endParaRPr lang="es-ES_tradnl" sz="2800" noProof="0" dirty="0">
              <a:latin typeface="Helvetica" charset="0"/>
              <a:ea typeface="Helvetica" charset="0"/>
              <a:cs typeface="Helvetica" charset="0"/>
            </a:endParaRPr>
          </a:p>
          <a:p>
            <a:pPr algn="just"/>
            <a:r>
              <a:rPr lang="es-ES_tradnl" sz="2800" noProof="0" dirty="0">
                <a:latin typeface="Helvetica" charset="0"/>
                <a:ea typeface="Helvetica" charset="0"/>
                <a:cs typeface="Helvetica" charset="0"/>
              </a:rPr>
              <a:t>Pregúntese a sí mismo: ¿estaría cómo</a:t>
            </a:r>
            <a:r>
              <a:rPr lang="es-ES_tradnl" noProof="0" dirty="0">
                <a:latin typeface="Helvetica" charset="0"/>
                <a:ea typeface="Helvetica" charset="0"/>
                <a:cs typeface="Helvetica" charset="0"/>
              </a:rPr>
              <a:t>do si sus acciones se volvieran de conocimiento público? </a:t>
            </a:r>
            <a:endParaRPr lang="es-ES_tradnl" sz="2800" noProof="0" dirty="0">
              <a:latin typeface="Helvetica" charset="0"/>
              <a:ea typeface="Helvetica" charset="0"/>
              <a:cs typeface="Helvetica" charset="0"/>
            </a:endParaRPr>
          </a:p>
          <a:p>
            <a:pPr lvl="1">
              <a:buNone/>
            </a:pPr>
            <a:endParaRPr lang="es-ES_tradnl" sz="2800" noProof="0" dirty="0">
              <a:latin typeface="Helvetica" charset="0"/>
              <a:ea typeface="Helvetica" charset="0"/>
              <a:cs typeface="Helvetica" charset="0"/>
            </a:endParaRPr>
          </a:p>
          <a:p>
            <a:pPr lvl="1">
              <a:buNone/>
            </a:pPr>
            <a:r>
              <a:rPr lang="es-ES_tradnl" sz="1900" noProof="0" dirty="0">
                <a:latin typeface="Helvetica" charset="0"/>
                <a:ea typeface="Helvetica" charset="0"/>
                <a:cs typeface="Helvetica" charset="0"/>
              </a:rPr>
              <a:t>Fuente:  ISO 26000:2010 Cláusula2.7</a:t>
            </a:r>
          </a:p>
        </p:txBody>
      </p:sp>
    </p:spTree>
    <p:extLst>
      <p:ext uri="{BB962C8B-B14F-4D97-AF65-F5344CB8AC3E}">
        <p14:creationId xmlns:p14="http://schemas.microsoft.com/office/powerpoint/2010/main" val="204918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7635" y="575845"/>
            <a:ext cx="7772400" cy="1002792"/>
          </a:xfrm>
        </p:spPr>
        <p:txBody>
          <a:bodyPr/>
          <a:lstStyle/>
          <a:p>
            <a:r>
              <a:rPr lang="es-ES_tradnl" sz="5400" noProof="0">
                <a:solidFill>
                  <a:srgbClr val="0070C0"/>
                </a:solidFill>
                <a:latin typeface="Helvetica" charset="0"/>
                <a:ea typeface="Helvetica" charset="0"/>
                <a:cs typeface="Helvetica" charset="0"/>
              </a:rPr>
              <a:t>INTRODUCCIÓN</a:t>
            </a:r>
          </a:p>
        </p:txBody>
      </p:sp>
      <p:sp>
        <p:nvSpPr>
          <p:cNvPr id="5" name="Text Placeholder 4"/>
          <p:cNvSpPr>
            <a:spLocks noGrp="1"/>
          </p:cNvSpPr>
          <p:nvPr>
            <p:ph type="body" idx="1"/>
          </p:nvPr>
        </p:nvSpPr>
        <p:spPr>
          <a:xfrm>
            <a:off x="1326887" y="2693505"/>
            <a:ext cx="7772400" cy="2133600"/>
          </a:xfrm>
        </p:spPr>
        <p:txBody>
          <a:bodyPr>
            <a:normAutofit/>
          </a:bodyPr>
          <a:lstStyle/>
          <a:p>
            <a:r>
              <a:rPr lang="es-ES_tradnl" sz="2800" noProof="0" dirty="0">
                <a:latin typeface="Helvetica" charset="0"/>
                <a:ea typeface="Helvetica" charset="0"/>
                <a:cs typeface="Helvetica" charset="0"/>
              </a:rPr>
              <a:t>1. Sobre esta presentación</a:t>
            </a:r>
          </a:p>
          <a:p>
            <a:r>
              <a:rPr lang="es-ES_tradnl" sz="2800" noProof="0" dirty="0">
                <a:latin typeface="Helvetica" charset="0"/>
                <a:ea typeface="Helvetica" charset="0"/>
                <a:cs typeface="Helvetica" charset="0"/>
              </a:rPr>
              <a:t>2. Sobre ISO 26000 </a:t>
            </a:r>
          </a:p>
          <a:p>
            <a:r>
              <a:rPr lang="es-ES_tradnl" sz="2800" noProof="0" dirty="0">
                <a:latin typeface="Helvetica" charset="0"/>
                <a:ea typeface="Helvetica" charset="0"/>
                <a:cs typeface="Helvetica" charset="0"/>
              </a:rPr>
              <a:t>3. El contenido </a:t>
            </a:r>
            <a:r>
              <a:rPr lang="es-ES_tradnl" sz="2800" dirty="0">
                <a:latin typeface="Helvetica" charset="0"/>
                <a:ea typeface="Helvetica" charset="0"/>
                <a:cs typeface="Helvetica" charset="0"/>
              </a:rPr>
              <a:t>fundamental</a:t>
            </a:r>
            <a:endParaRPr lang="es-ES_tradnl" sz="2800" noProof="0" dirty="0">
              <a:latin typeface="Helvetica" charset="0"/>
              <a:ea typeface="Helvetica" charset="0"/>
              <a:cs typeface="Helvetica" charset="0"/>
            </a:endParaRPr>
          </a:p>
          <a:p>
            <a:r>
              <a:rPr lang="es-ES_tradnl" sz="2800" noProof="0" dirty="0">
                <a:latin typeface="Helvetica" charset="0"/>
                <a:ea typeface="Helvetica" charset="0"/>
                <a:cs typeface="Helvetica" charset="0"/>
              </a:rPr>
              <a:t>4. Cómo usar ISO 26000</a:t>
            </a:r>
          </a:p>
          <a:p>
            <a:pPr>
              <a:buFont typeface="Wingdings" pitchFamily="2" charset="2"/>
              <a:buChar char="ü"/>
            </a:pPr>
            <a:endParaRPr lang="es-ES_tradnl" noProof="0" dirty="0">
              <a:latin typeface="Helvetica" charset="0"/>
              <a:ea typeface="Helvetica" charset="0"/>
              <a:cs typeface="Helvetica" charset="0"/>
            </a:endParaRPr>
          </a:p>
        </p:txBody>
      </p:sp>
    </p:spTree>
    <p:extLst>
      <p:ext uri="{BB962C8B-B14F-4D97-AF65-F5344CB8AC3E}">
        <p14:creationId xmlns:p14="http://schemas.microsoft.com/office/powerpoint/2010/main" val="1010403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00" y="609600"/>
            <a:ext cx="8229600" cy="838200"/>
          </a:xfrm>
        </p:spPr>
        <p:txBody>
          <a:bodyPr>
            <a:noAutofit/>
          </a:bodyPr>
          <a:lstStyle/>
          <a:p>
            <a:r>
              <a:rPr lang="es-ES_tradnl" sz="4000" dirty="0">
                <a:solidFill>
                  <a:srgbClr val="0070C0"/>
                </a:solidFill>
                <a:latin typeface="Helvetica" charset="0"/>
                <a:ea typeface="Helvetica" charset="0"/>
                <a:cs typeface="Helvetica" charset="0"/>
              </a:rPr>
              <a:t>Principio de Respeto a los intereses de las partes i</a:t>
            </a:r>
            <a:r>
              <a:rPr lang="es-ES_tradnl" sz="4000" dirty="0" err="1">
                <a:solidFill>
                  <a:srgbClr val="0070C0"/>
                </a:solidFill>
                <a:latin typeface="Helvetica" charset="0"/>
                <a:ea typeface="Helvetica" charset="0"/>
                <a:cs typeface="Helvetica" charset="0"/>
              </a:rPr>
              <a:t>nteresadas</a:t>
            </a:r>
            <a:endParaRPr lang="es-ES_tradnl" sz="4000" dirty="0">
              <a:solidFill>
                <a:srgbClr val="0070C0"/>
              </a:solidFill>
              <a:latin typeface="Helvetica" charset="0"/>
              <a:ea typeface="Helvetica" charset="0"/>
              <a:cs typeface="Helvetica" charset="0"/>
            </a:endParaRPr>
          </a:p>
        </p:txBody>
      </p:sp>
      <p:sp>
        <p:nvSpPr>
          <p:cNvPr id="4" name="Content Placeholder 3"/>
          <p:cNvSpPr>
            <a:spLocks noGrp="1"/>
          </p:cNvSpPr>
          <p:nvPr>
            <p:ph idx="1"/>
          </p:nvPr>
        </p:nvSpPr>
        <p:spPr>
          <a:xfrm>
            <a:off x="622300" y="1447800"/>
            <a:ext cx="8064500" cy="5041900"/>
          </a:xfrm>
        </p:spPr>
        <p:txBody>
          <a:bodyPr>
            <a:normAutofit/>
          </a:bodyPr>
          <a:lstStyle/>
          <a:p>
            <a:endParaRPr lang="es-ES_tradnl" sz="2400" noProof="0" dirty="0">
              <a:latin typeface="Helvetica" charset="0"/>
              <a:ea typeface="Helvetica" charset="0"/>
              <a:cs typeface="Helvetica" charset="0"/>
            </a:endParaRPr>
          </a:p>
          <a:p>
            <a:r>
              <a:rPr lang="es-ES_tradnl" sz="2400" noProof="0" dirty="0">
                <a:latin typeface="Helvetica" charset="0"/>
                <a:ea typeface="Helvetica" charset="0"/>
                <a:cs typeface="Helvetica" charset="0"/>
              </a:rPr>
              <a:t>Esto involucra identificar partes interesadas – aquellos que son afectados por sus decisiones y acciones – y responder a sus preocupaciones</a:t>
            </a:r>
          </a:p>
          <a:p>
            <a:r>
              <a:rPr lang="es-ES_tradnl" sz="2400" u="sng" noProof="0" dirty="0">
                <a:latin typeface="Helvetica" charset="0"/>
                <a:ea typeface="Helvetica" charset="0"/>
                <a:cs typeface="Helvetica" charset="0"/>
              </a:rPr>
              <a:t>No</a:t>
            </a:r>
            <a:r>
              <a:rPr lang="es-ES_tradnl" sz="2400" noProof="0" dirty="0">
                <a:latin typeface="Helvetica" charset="0"/>
                <a:ea typeface="Helvetica" charset="0"/>
                <a:cs typeface="Helvetica" charset="0"/>
              </a:rPr>
              <a:t> quiere decir dejarlos tomar las decisiones de la organización</a:t>
            </a:r>
          </a:p>
          <a:p>
            <a:r>
              <a:rPr lang="es-ES_tradnl" sz="2400" noProof="0" dirty="0">
                <a:latin typeface="Helvetica" charset="0"/>
                <a:ea typeface="Helvetica" charset="0"/>
                <a:cs typeface="Helvetica" charset="0"/>
              </a:rPr>
              <a:t>Notar que, por definición, la “responsabilidad social” no se decide en un vacío; siempre involucra la referencia a los principios guía y la conciencia de los impactos sobre otros</a:t>
            </a:r>
          </a:p>
          <a:p>
            <a:pPr>
              <a:buNone/>
            </a:pPr>
            <a:endParaRPr lang="es-ES_tradnl" sz="2400" noProof="0" dirty="0">
              <a:latin typeface="Helvetica" charset="0"/>
              <a:ea typeface="Helvetica" charset="0"/>
              <a:cs typeface="Helvetica" charset="0"/>
            </a:endParaRPr>
          </a:p>
        </p:txBody>
      </p:sp>
    </p:spTree>
    <p:extLst>
      <p:ext uri="{BB962C8B-B14F-4D97-AF65-F5344CB8AC3E}">
        <p14:creationId xmlns:p14="http://schemas.microsoft.com/office/powerpoint/2010/main" val="2146933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077200" cy="627888"/>
          </a:xfrm>
        </p:spPr>
        <p:txBody>
          <a:bodyPr>
            <a:noAutofit/>
          </a:bodyPr>
          <a:lstStyle/>
          <a:p>
            <a:r>
              <a:rPr lang="es-ES_tradnl" sz="4000" noProof="0">
                <a:solidFill>
                  <a:srgbClr val="0070C0"/>
                </a:solidFill>
                <a:latin typeface="Helvetica" charset="0"/>
                <a:ea typeface="Helvetica" charset="0"/>
                <a:cs typeface="Helvetica" charset="0"/>
              </a:rPr>
              <a:t>Respeto al principio de legalidad</a:t>
            </a:r>
          </a:p>
        </p:txBody>
      </p:sp>
      <p:sp>
        <p:nvSpPr>
          <p:cNvPr id="4" name="Content Placeholder 3"/>
          <p:cNvSpPr>
            <a:spLocks noGrp="1"/>
          </p:cNvSpPr>
          <p:nvPr>
            <p:ph idx="1"/>
          </p:nvPr>
        </p:nvSpPr>
        <p:spPr>
          <a:xfrm>
            <a:off x="457200" y="1935480"/>
            <a:ext cx="8001000" cy="4389120"/>
          </a:xfrm>
        </p:spPr>
        <p:txBody>
          <a:bodyPr>
            <a:normAutofit/>
          </a:bodyPr>
          <a:lstStyle/>
          <a:p>
            <a:pPr algn="just"/>
            <a:endParaRPr lang="es-ES_tradnl" noProof="0">
              <a:latin typeface="Helvetica" charset="0"/>
              <a:ea typeface="Helvetica" charset="0"/>
              <a:cs typeface="Helvetica" charset="0"/>
            </a:endParaRPr>
          </a:p>
          <a:p>
            <a:r>
              <a:rPr lang="es-ES_tradnl" noProof="0">
                <a:latin typeface="Helvetica" charset="0"/>
                <a:ea typeface="Helvetica" charset="0"/>
                <a:cs typeface="Helvetica" charset="0"/>
              </a:rPr>
              <a:t>“En el contexto de la responsabilidad social, el respeto al principio de legalidad significa que una organización cumple con todas las leyes y regulaciones… aunque no se hagan cumplir de manera adecuada.”</a:t>
            </a:r>
          </a:p>
          <a:p>
            <a:pPr marL="0" indent="0">
              <a:buNone/>
            </a:pPr>
            <a:endParaRPr lang="es-ES_tradnl" sz="1300" noProof="0">
              <a:latin typeface="Helvetica" charset="0"/>
              <a:ea typeface="Helvetica" charset="0"/>
              <a:cs typeface="Helvetica" charset="0"/>
            </a:endParaRPr>
          </a:p>
          <a:p>
            <a:endParaRPr lang="es-ES_tradnl" sz="1300" noProof="0">
              <a:latin typeface="Helvetica" charset="0"/>
              <a:ea typeface="Helvetica" charset="0"/>
              <a:cs typeface="Helvetica" charset="0"/>
            </a:endParaRPr>
          </a:p>
          <a:p>
            <a:pPr lvl="1">
              <a:buNone/>
            </a:pPr>
            <a:r>
              <a:rPr lang="es-ES_tradnl" sz="1800" noProof="0">
                <a:latin typeface="Helvetica" charset="0"/>
                <a:ea typeface="Helvetica" charset="0"/>
                <a:cs typeface="Helvetica" charset="0"/>
              </a:rPr>
              <a:t>Fuente:  ISO 26000:2010 Cláusula 4.6</a:t>
            </a:r>
          </a:p>
        </p:txBody>
      </p:sp>
    </p:spTree>
    <p:extLst>
      <p:ext uri="{BB962C8B-B14F-4D97-AF65-F5344CB8AC3E}">
        <p14:creationId xmlns:p14="http://schemas.microsoft.com/office/powerpoint/2010/main" val="336834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3016"/>
            <a:ext cx="8229600" cy="932688"/>
          </a:xfrm>
        </p:spPr>
        <p:txBody>
          <a:bodyPr vert="horz" lIns="91440" tIns="45720" rIns="91440" bIns="45720" rtlCol="0" anchor="ctr">
            <a:noAutofit/>
          </a:bodyPr>
          <a:lstStyle/>
          <a:p>
            <a:r>
              <a:rPr lang="es-ES_tradnl" sz="3600" noProof="0" dirty="0">
                <a:solidFill>
                  <a:srgbClr val="0070C0"/>
                </a:solidFill>
                <a:latin typeface="Helvetica" charset="0"/>
                <a:ea typeface="Helvetica" charset="0"/>
                <a:cs typeface="Helvetica" charset="0"/>
              </a:rPr>
              <a:t>Principio de </a:t>
            </a:r>
            <a:r>
              <a:rPr lang="es-ES_tradnl" sz="3600" dirty="0">
                <a:solidFill>
                  <a:srgbClr val="0070C0"/>
                </a:solidFill>
                <a:latin typeface="Helvetica" charset="0"/>
                <a:ea typeface="Helvetica" charset="0"/>
                <a:cs typeface="Helvetica" charset="0"/>
              </a:rPr>
              <a:t>respeto a la </a:t>
            </a:r>
            <a:r>
              <a:rPr lang="es-ES_tradnl" sz="3600" noProof="0" dirty="0">
                <a:solidFill>
                  <a:srgbClr val="0070C0"/>
                </a:solidFill>
                <a:latin typeface="Helvetica" charset="0"/>
                <a:ea typeface="Helvetica" charset="0"/>
                <a:cs typeface="Helvetica" charset="0"/>
              </a:rPr>
              <a:t>normativa internacional de comportamiento</a:t>
            </a:r>
          </a:p>
        </p:txBody>
      </p:sp>
      <p:sp>
        <p:nvSpPr>
          <p:cNvPr id="4" name="Content Placeholder 3"/>
          <p:cNvSpPr>
            <a:spLocks noGrp="1"/>
          </p:cNvSpPr>
          <p:nvPr>
            <p:ph idx="1"/>
          </p:nvPr>
        </p:nvSpPr>
        <p:spPr>
          <a:xfrm>
            <a:off x="457200" y="1966913"/>
            <a:ext cx="8229600" cy="4419600"/>
          </a:xfrm>
        </p:spPr>
        <p:txBody>
          <a:bodyPr>
            <a:normAutofit fontScale="70000" lnSpcReduction="20000"/>
          </a:bodyPr>
          <a:lstStyle/>
          <a:p>
            <a:r>
              <a:rPr lang="es-ES_tradnl" sz="3200" noProof="0" dirty="0">
                <a:latin typeface="Helvetica" charset="0"/>
                <a:ea typeface="Helvetica" charset="0"/>
                <a:cs typeface="Helvetica" charset="0"/>
              </a:rPr>
              <a:t>“En situaciones en las que la ley o su implementación no proporcione las salvaguardas ambientales o sociales adecuadas, una organización debería esforzarse por respetar, como mínimo, la normativa internacional de comportamiento.”</a:t>
            </a:r>
          </a:p>
          <a:p>
            <a:pPr marL="0" indent="0">
              <a:buNone/>
            </a:pPr>
            <a:endParaRPr lang="es-ES_tradnl" sz="3200" noProof="0" dirty="0">
              <a:latin typeface="Helvetica" charset="0"/>
              <a:ea typeface="Helvetica" charset="0"/>
              <a:cs typeface="Helvetica" charset="0"/>
            </a:endParaRPr>
          </a:p>
          <a:p>
            <a:r>
              <a:rPr lang="es-ES_tradnl" sz="3200" noProof="0" dirty="0">
                <a:latin typeface="Helvetica" charset="0"/>
                <a:ea typeface="Helvetica" charset="0"/>
                <a:cs typeface="Helvetica" charset="0"/>
              </a:rPr>
              <a:t>La normativa internacional de comportamiento se “deriva del derecho consuetudinario internacional, principios generalmente aceptados de derecho internacional, o acuerdos intergubernamentales que son universalmente o casi universalmente reconocidos.”</a:t>
            </a:r>
          </a:p>
          <a:p>
            <a:endParaRPr lang="es-ES_tradnl" sz="3200" noProof="0" dirty="0">
              <a:latin typeface="Helvetica" charset="0"/>
              <a:ea typeface="Helvetica" charset="0"/>
              <a:cs typeface="Helvetica" charset="0"/>
            </a:endParaRPr>
          </a:p>
          <a:p>
            <a:r>
              <a:rPr lang="es-ES_tradnl" sz="3200" noProof="0" dirty="0">
                <a:latin typeface="Helvetica" charset="0"/>
                <a:ea typeface="Helvetica" charset="0"/>
                <a:cs typeface="Helvetica" charset="0"/>
              </a:rPr>
              <a:t>Estos pueden encontrarse en instrumentos internacionales reconocidos de organizaciones como las Naciones Unidas y la Organización Internacional del Trabajo (OIT).</a:t>
            </a:r>
          </a:p>
          <a:p>
            <a:pPr marL="0" indent="0">
              <a:buNone/>
            </a:pPr>
            <a:br>
              <a:rPr lang="es-ES_tradnl" sz="1900" noProof="0" dirty="0">
                <a:latin typeface="Helvetica" charset="0"/>
                <a:ea typeface="Helvetica" charset="0"/>
                <a:cs typeface="Helvetica" charset="0"/>
              </a:rPr>
            </a:br>
            <a:r>
              <a:rPr lang="es-ES_tradnl" sz="1900" noProof="0" dirty="0">
                <a:latin typeface="Helvetica" charset="0"/>
                <a:ea typeface="Helvetica" charset="0"/>
                <a:cs typeface="Helvetica" charset="0"/>
              </a:rPr>
              <a:t>    Fuentes:  ISO 26000:2010 Cláusula 2.11 y 4.7</a:t>
            </a:r>
          </a:p>
        </p:txBody>
      </p:sp>
      <p:pic>
        <p:nvPicPr>
          <p:cNvPr id="5" name="Picture 2" descr="T:\Internationella Sekretariat\ISO\ISO-TMB-WG Social Responsibility\04 Projects\PPO\PPO SAG\0d339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1597" y="6186854"/>
            <a:ext cx="952500" cy="47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321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6600"/>
            <a:ext cx="8229600" cy="704088"/>
          </a:xfrm>
        </p:spPr>
        <p:txBody>
          <a:bodyPr>
            <a:noAutofit/>
          </a:bodyPr>
          <a:lstStyle/>
          <a:p>
            <a:r>
              <a:rPr lang="es-ES_tradnl" sz="4000" noProof="0">
                <a:solidFill>
                  <a:srgbClr val="0070C0"/>
                </a:solidFill>
                <a:latin typeface="Helvetica" charset="0"/>
                <a:ea typeface="Helvetica" charset="0"/>
                <a:cs typeface="Helvetica" charset="0"/>
              </a:rPr>
              <a:t>Principio de respeto a los derechos humanos</a:t>
            </a:r>
          </a:p>
        </p:txBody>
      </p:sp>
      <p:sp>
        <p:nvSpPr>
          <p:cNvPr id="4" name="Content Placeholder 3"/>
          <p:cNvSpPr>
            <a:spLocks noGrp="1"/>
          </p:cNvSpPr>
          <p:nvPr>
            <p:ph idx="1"/>
          </p:nvPr>
        </p:nvSpPr>
        <p:spPr>
          <a:xfrm>
            <a:off x="457200" y="1935480"/>
            <a:ext cx="8077200" cy="4389120"/>
          </a:xfrm>
        </p:spPr>
        <p:txBody>
          <a:bodyPr>
            <a:normAutofit lnSpcReduction="10000"/>
          </a:bodyPr>
          <a:lstStyle/>
          <a:p>
            <a:r>
              <a:rPr lang="es-ES_tradnl" noProof="0" dirty="0">
                <a:latin typeface="Helvetica" charset="0"/>
                <a:ea typeface="Helvetica" charset="0"/>
                <a:cs typeface="Helvetica" charset="0"/>
              </a:rPr>
              <a:t>ISO 26000 urge a sus usuarios a que identifiquen las poblaciones vulnerables entre sus partes interesadas y a que trabajen para asegurar su tratamiento justo.</a:t>
            </a:r>
          </a:p>
          <a:p>
            <a:endParaRPr lang="es-ES_tradnl" noProof="0" dirty="0">
              <a:latin typeface="Helvetica" charset="0"/>
              <a:ea typeface="Helvetica" charset="0"/>
              <a:cs typeface="Helvetica" charset="0"/>
            </a:endParaRPr>
          </a:p>
          <a:p>
            <a:r>
              <a:rPr lang="es-ES_tradnl" noProof="0" dirty="0">
                <a:latin typeface="Helvetica" charset="0"/>
                <a:ea typeface="Helvetica" charset="0"/>
                <a:cs typeface="Helvetica" charset="0"/>
              </a:rPr>
              <a:t>” … En situaciones donde los derechos humanos no están protegidos, tome pasos para respetar a los derechos humanos y evitar sacar provecho de estas situaciones … ”</a:t>
            </a:r>
          </a:p>
          <a:p>
            <a:endParaRPr lang="es-ES_tradnl" noProof="0" dirty="0">
              <a:latin typeface="Helvetica" charset="0"/>
              <a:ea typeface="Helvetica" charset="0"/>
              <a:cs typeface="Helvetica" charset="0"/>
            </a:endParaRPr>
          </a:p>
          <a:p>
            <a:pPr lvl="1">
              <a:buNone/>
            </a:pPr>
            <a:r>
              <a:rPr lang="es-ES_tradnl" sz="1800" noProof="0" dirty="0">
                <a:latin typeface="Helvetica" charset="0"/>
                <a:ea typeface="Helvetica" charset="0"/>
                <a:cs typeface="Helvetica" charset="0"/>
              </a:rPr>
              <a:t>Fuente: ISO 26000:2010 Cláusula4.8</a:t>
            </a:r>
          </a:p>
          <a:p>
            <a:endParaRPr lang="es-ES_tradnl" noProof="0" dirty="0">
              <a:latin typeface="Helvetica" charset="0"/>
              <a:ea typeface="Helvetica" charset="0"/>
              <a:cs typeface="Helvetica" charset="0"/>
            </a:endParaRPr>
          </a:p>
        </p:txBody>
      </p:sp>
    </p:spTree>
    <p:extLst>
      <p:ext uri="{BB962C8B-B14F-4D97-AF65-F5344CB8AC3E}">
        <p14:creationId xmlns:p14="http://schemas.microsoft.com/office/powerpoint/2010/main" val="1590152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62000"/>
            <a:ext cx="8229600" cy="762000"/>
          </a:xfrm>
        </p:spPr>
        <p:txBody>
          <a:bodyPr>
            <a:normAutofit/>
          </a:bodyPr>
          <a:lstStyle/>
          <a:p>
            <a:r>
              <a:rPr lang="es-ES_tradnl" sz="3600" noProof="0">
                <a:solidFill>
                  <a:srgbClr val="0070C0"/>
                </a:solidFill>
                <a:latin typeface="Helvetica" charset="0"/>
                <a:ea typeface="Helvetica" charset="0"/>
                <a:cs typeface="Helvetica" charset="0"/>
              </a:rPr>
              <a:t>En resumen, los 7 principios:</a:t>
            </a:r>
          </a:p>
        </p:txBody>
      </p:sp>
      <p:sp>
        <p:nvSpPr>
          <p:cNvPr id="7" name="Content Placeholder 6"/>
          <p:cNvSpPr>
            <a:spLocks noGrp="1"/>
          </p:cNvSpPr>
          <p:nvPr>
            <p:ph idx="1"/>
          </p:nvPr>
        </p:nvSpPr>
        <p:spPr>
          <a:xfrm>
            <a:off x="609600" y="1935480"/>
            <a:ext cx="7924800" cy="4389120"/>
          </a:xfrm>
        </p:spPr>
        <p:txBody>
          <a:bodyPr>
            <a:normAutofit/>
          </a:bodyPr>
          <a:lstStyle/>
          <a:p>
            <a:r>
              <a:rPr lang="es-ES_tradnl" sz="2400" noProof="0" dirty="0">
                <a:latin typeface="Helvetica" charset="0"/>
                <a:ea typeface="Helvetica" charset="0"/>
                <a:cs typeface="Helvetica" charset="0"/>
              </a:rPr>
              <a:t>Establecen el marco de referencia subyacente para la toma de decisiones socialmente responsables.</a:t>
            </a:r>
          </a:p>
          <a:p>
            <a:r>
              <a:rPr lang="es-ES_tradnl" sz="2400" noProof="0" dirty="0">
                <a:latin typeface="Helvetica" charset="0"/>
                <a:ea typeface="Helvetica" charset="0"/>
                <a:cs typeface="Helvetica" charset="0"/>
              </a:rPr>
              <a:t>Vinculan a cada usuario de ISO 26000 con una comunidad global de aquellos que comparten los principios</a:t>
            </a:r>
          </a:p>
          <a:p>
            <a:r>
              <a:rPr lang="es-ES_tradnl" sz="2400" noProof="0" dirty="0">
                <a:latin typeface="Helvetica" charset="0"/>
                <a:ea typeface="Helvetica" charset="0"/>
                <a:cs typeface="Helvetica" charset="0"/>
              </a:rPr>
              <a:t>Enfatizan que la Responsabilidad Social es un proceso que se desarrolla y evoluciona con la práctica</a:t>
            </a:r>
          </a:p>
        </p:txBody>
      </p:sp>
    </p:spTree>
    <p:extLst>
      <p:ext uri="{BB962C8B-B14F-4D97-AF65-F5344CB8AC3E}">
        <p14:creationId xmlns:p14="http://schemas.microsoft.com/office/powerpoint/2010/main" val="2609941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3544"/>
            <a:ext cx="7772400" cy="868362"/>
          </a:xfrm>
        </p:spPr>
        <p:txBody>
          <a:bodyPr>
            <a:normAutofit/>
          </a:bodyPr>
          <a:lstStyle/>
          <a:p>
            <a:r>
              <a:rPr lang="es-ES_tradnl" noProof="0">
                <a:solidFill>
                  <a:srgbClr val="0070C0"/>
                </a:solidFill>
                <a:latin typeface="Helvetica" charset="0"/>
                <a:ea typeface="Helvetica" charset="0"/>
                <a:cs typeface="Helvetica" charset="0"/>
              </a:rPr>
              <a:t>Las 7 materias fundamentales</a:t>
            </a:r>
            <a:endParaRPr lang="es-ES_tradnl" noProof="0">
              <a:latin typeface="Helvetica" charset="0"/>
              <a:ea typeface="Helvetica" charset="0"/>
              <a:cs typeface="Helvetica" charset="0"/>
            </a:endParaRPr>
          </a:p>
        </p:txBody>
      </p:sp>
      <p:sp>
        <p:nvSpPr>
          <p:cNvPr id="6" name="Oval 5"/>
          <p:cNvSpPr/>
          <p:nvPr/>
        </p:nvSpPr>
        <p:spPr bwMode="auto">
          <a:xfrm>
            <a:off x="2247565" y="1639500"/>
            <a:ext cx="2267426" cy="1595271"/>
          </a:xfrm>
          <a:prstGeom prst="ellipse">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0" tIns="0" rIns="72000" bIns="360000" anchor="ctr"/>
          <a:lstStyle/>
          <a:p>
            <a:pPr algn="ctr">
              <a:lnSpc>
                <a:spcPct val="80000"/>
              </a:lnSpc>
              <a:defRPr/>
            </a:pPr>
            <a:r>
              <a:rPr lang="en-US" sz="1400" b="1" dirty="0" err="1">
                <a:solidFill>
                  <a:schemeClr val="bg1"/>
                </a:solidFill>
                <a:latin typeface="Calibri"/>
                <a:cs typeface="Calibri"/>
              </a:rPr>
              <a:t>Participación</a:t>
            </a:r>
            <a:r>
              <a:rPr lang="en-US" sz="1400" b="1" dirty="0">
                <a:solidFill>
                  <a:schemeClr val="bg1"/>
                </a:solidFill>
                <a:latin typeface="Calibri"/>
                <a:cs typeface="Calibri"/>
              </a:rPr>
              <a:t> </a:t>
            </a:r>
            <a:r>
              <a:rPr lang="en-US" sz="1400" b="1" dirty="0" err="1">
                <a:solidFill>
                  <a:schemeClr val="bg1"/>
                </a:solidFill>
                <a:latin typeface="Calibri"/>
                <a:cs typeface="Calibri"/>
              </a:rPr>
              <a:t>activa</a:t>
            </a:r>
            <a:r>
              <a:rPr lang="en-US" sz="1400" b="1" dirty="0">
                <a:solidFill>
                  <a:schemeClr val="bg1"/>
                </a:solidFill>
                <a:latin typeface="Calibri"/>
                <a:cs typeface="Calibri"/>
              </a:rPr>
              <a:t> y </a:t>
            </a:r>
            <a:r>
              <a:rPr lang="en-US" sz="1400" b="1" dirty="0" err="1">
                <a:solidFill>
                  <a:schemeClr val="bg1"/>
                </a:solidFill>
                <a:latin typeface="Calibri"/>
                <a:cs typeface="Calibri"/>
              </a:rPr>
              <a:t>desarrollo</a:t>
            </a:r>
            <a:r>
              <a:rPr lang="en-US" sz="1400" b="1" dirty="0">
                <a:solidFill>
                  <a:schemeClr val="bg1"/>
                </a:solidFill>
                <a:latin typeface="Calibri"/>
                <a:cs typeface="Calibri"/>
              </a:rPr>
              <a:t> de la </a:t>
            </a:r>
            <a:r>
              <a:rPr lang="en-US" sz="1400" b="1" dirty="0" err="1">
                <a:solidFill>
                  <a:schemeClr val="bg1"/>
                </a:solidFill>
                <a:latin typeface="Calibri"/>
                <a:cs typeface="Calibri"/>
              </a:rPr>
              <a:t>comunidad</a:t>
            </a:r>
            <a:endParaRPr lang="en-US" sz="1400" b="1" dirty="0">
              <a:solidFill>
                <a:schemeClr val="bg1"/>
              </a:solidFill>
              <a:latin typeface="Calibri"/>
              <a:cs typeface="Calibri"/>
            </a:endParaRPr>
          </a:p>
        </p:txBody>
      </p:sp>
      <p:sp>
        <p:nvSpPr>
          <p:cNvPr id="7" name="Oval 6"/>
          <p:cNvSpPr/>
          <p:nvPr/>
        </p:nvSpPr>
        <p:spPr bwMode="auto">
          <a:xfrm>
            <a:off x="4616314" y="1639498"/>
            <a:ext cx="2267426" cy="1595271"/>
          </a:xfrm>
          <a:prstGeom prst="ellipse">
            <a:avLst/>
          </a:prstGeom>
          <a:solidFill>
            <a:srgbClr val="00B0F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72000" tIns="0" rIns="0" bIns="360000" anchor="ctr"/>
          <a:lstStyle/>
          <a:p>
            <a:pPr algn="ctr">
              <a:lnSpc>
                <a:spcPct val="80000"/>
              </a:lnSpc>
              <a:defRPr/>
            </a:pPr>
            <a:endParaRPr lang="en-US" sz="1400" b="1">
              <a:solidFill>
                <a:schemeClr val="bg1"/>
              </a:solidFill>
              <a:latin typeface="Calibri"/>
              <a:cs typeface="Calibri"/>
            </a:endParaRPr>
          </a:p>
          <a:p>
            <a:pPr algn="ctr">
              <a:lnSpc>
                <a:spcPct val="80000"/>
              </a:lnSpc>
              <a:defRPr/>
            </a:pPr>
            <a:r>
              <a:rPr lang="en-US" sz="1400" b="1">
                <a:solidFill>
                  <a:schemeClr val="bg1"/>
                </a:solidFill>
                <a:latin typeface="Calibri"/>
                <a:cs typeface="Calibri"/>
              </a:rPr>
              <a:t>Derechos</a:t>
            </a:r>
          </a:p>
          <a:p>
            <a:pPr algn="ctr">
              <a:lnSpc>
                <a:spcPct val="80000"/>
              </a:lnSpc>
              <a:defRPr/>
            </a:pPr>
            <a:r>
              <a:rPr lang="en-US" sz="1400" b="1" err="1">
                <a:solidFill>
                  <a:schemeClr val="bg1"/>
                </a:solidFill>
                <a:latin typeface="Calibri"/>
                <a:cs typeface="Calibri"/>
              </a:rPr>
              <a:t>Humanos</a:t>
            </a:r>
            <a:endParaRPr lang="en-US" sz="1400" b="1">
              <a:solidFill>
                <a:schemeClr val="bg1"/>
              </a:solidFill>
              <a:latin typeface="Calibri"/>
              <a:cs typeface="Calibri"/>
            </a:endParaRPr>
          </a:p>
        </p:txBody>
      </p:sp>
      <p:sp>
        <p:nvSpPr>
          <p:cNvPr id="8" name="Oval 7"/>
          <p:cNvSpPr/>
          <p:nvPr/>
        </p:nvSpPr>
        <p:spPr bwMode="auto">
          <a:xfrm>
            <a:off x="5800689" y="3082778"/>
            <a:ext cx="2267426" cy="1595271"/>
          </a:xfrm>
          <a:prstGeom prst="ellipse">
            <a:avLst/>
          </a:prstGeom>
          <a:solidFill>
            <a:srgbClr val="FF5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252000" tIns="0" rIns="0" bIns="0" anchor="ctr"/>
          <a:lstStyle/>
          <a:p>
            <a:pPr algn="ctr">
              <a:lnSpc>
                <a:spcPct val="80000"/>
              </a:lnSpc>
              <a:defRPr/>
            </a:pPr>
            <a:r>
              <a:rPr lang="en-US" sz="1400" b="1" err="1">
                <a:solidFill>
                  <a:schemeClr val="bg1"/>
                </a:solidFill>
                <a:latin typeface="Calibri"/>
                <a:cs typeface="Calibri"/>
              </a:rPr>
              <a:t>Prácticas</a:t>
            </a:r>
            <a:r>
              <a:rPr lang="en-US" sz="1400" b="1">
                <a:solidFill>
                  <a:schemeClr val="bg1"/>
                </a:solidFill>
                <a:latin typeface="Calibri"/>
                <a:cs typeface="Calibri"/>
              </a:rPr>
              <a:t> </a:t>
            </a:r>
            <a:r>
              <a:rPr lang="en-US" sz="1400" b="1" err="1">
                <a:solidFill>
                  <a:schemeClr val="bg1"/>
                </a:solidFill>
                <a:latin typeface="Calibri"/>
                <a:cs typeface="Calibri"/>
              </a:rPr>
              <a:t>laborales</a:t>
            </a:r>
            <a:endParaRPr lang="en-US" sz="1400" b="1">
              <a:solidFill>
                <a:schemeClr val="bg1"/>
              </a:solidFill>
              <a:latin typeface="Calibri"/>
              <a:cs typeface="Calibri"/>
            </a:endParaRPr>
          </a:p>
        </p:txBody>
      </p:sp>
      <p:sp>
        <p:nvSpPr>
          <p:cNvPr id="9" name="Oval 8"/>
          <p:cNvSpPr/>
          <p:nvPr/>
        </p:nvSpPr>
        <p:spPr bwMode="auto">
          <a:xfrm>
            <a:off x="2010596" y="4584363"/>
            <a:ext cx="2267426" cy="1595271"/>
          </a:xfrm>
          <a:prstGeom prst="ellipse">
            <a:avLst/>
          </a:prstGeom>
          <a:solidFill>
            <a:srgbClr val="7030A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72000" tIns="360000" rIns="0" bIns="0" anchor="ctr"/>
          <a:lstStyle/>
          <a:p>
            <a:pPr algn="ctr">
              <a:lnSpc>
                <a:spcPct val="80000"/>
              </a:lnSpc>
              <a:defRPr/>
            </a:pPr>
            <a:r>
              <a:rPr lang="en-US" sz="1400" b="1" err="1">
                <a:solidFill>
                  <a:schemeClr val="bg1"/>
                </a:solidFill>
                <a:latin typeface="Calibri"/>
                <a:cs typeface="Calibri"/>
              </a:rPr>
              <a:t>Prácticas</a:t>
            </a:r>
            <a:r>
              <a:rPr lang="en-US" sz="1400" b="1">
                <a:solidFill>
                  <a:schemeClr val="bg1"/>
                </a:solidFill>
                <a:latin typeface="Calibri"/>
                <a:cs typeface="Calibri"/>
              </a:rPr>
              <a:t> </a:t>
            </a:r>
            <a:r>
              <a:rPr lang="en-US" sz="1400" b="1" err="1">
                <a:solidFill>
                  <a:schemeClr val="bg1"/>
                </a:solidFill>
                <a:latin typeface="Calibri"/>
                <a:cs typeface="Calibri"/>
              </a:rPr>
              <a:t>justas</a:t>
            </a:r>
            <a:r>
              <a:rPr lang="en-US" sz="1400" b="1">
                <a:solidFill>
                  <a:schemeClr val="bg1"/>
                </a:solidFill>
                <a:latin typeface="Calibri"/>
                <a:cs typeface="Calibri"/>
              </a:rPr>
              <a:t> de </a:t>
            </a:r>
            <a:r>
              <a:rPr lang="en-US" sz="1400" b="1" err="1">
                <a:solidFill>
                  <a:schemeClr val="bg1"/>
                </a:solidFill>
                <a:latin typeface="Calibri"/>
                <a:cs typeface="Calibri"/>
              </a:rPr>
              <a:t>operación</a:t>
            </a:r>
            <a:endParaRPr lang="en-US" sz="1400" b="1">
              <a:solidFill>
                <a:schemeClr val="bg1"/>
              </a:solidFill>
              <a:latin typeface="Calibri"/>
              <a:cs typeface="Calibri"/>
            </a:endParaRPr>
          </a:p>
        </p:txBody>
      </p:sp>
      <p:sp>
        <p:nvSpPr>
          <p:cNvPr id="10" name="Oval 9"/>
          <p:cNvSpPr/>
          <p:nvPr/>
        </p:nvSpPr>
        <p:spPr bwMode="auto">
          <a:xfrm>
            <a:off x="829068" y="2928014"/>
            <a:ext cx="2267426" cy="1595271"/>
          </a:xfrm>
          <a:prstGeom prst="ellipse">
            <a:avLst/>
          </a:prstGeom>
          <a:solidFill>
            <a:srgbClr val="FFC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0" tIns="360000" rIns="72000" bIns="0" anchor="t"/>
          <a:lstStyle/>
          <a:p>
            <a:pPr algn="ctr">
              <a:lnSpc>
                <a:spcPct val="80000"/>
              </a:lnSpc>
              <a:defRPr/>
            </a:pPr>
            <a:r>
              <a:rPr lang="en-US" sz="1400" b="1" dirty="0" err="1">
                <a:latin typeface="Calibri"/>
                <a:cs typeface="Calibri"/>
              </a:rPr>
              <a:t>Asuntos</a:t>
            </a:r>
            <a:r>
              <a:rPr lang="en-US" sz="1400" b="1" dirty="0">
                <a:latin typeface="Calibri"/>
                <a:cs typeface="Calibri"/>
              </a:rPr>
              <a:t> de </a:t>
            </a:r>
            <a:r>
              <a:rPr lang="en-US" sz="1400" b="1" dirty="0" err="1">
                <a:latin typeface="Calibri"/>
                <a:cs typeface="Calibri"/>
              </a:rPr>
              <a:t>consumidores</a:t>
            </a:r>
            <a:endParaRPr lang="en-US" sz="1400" b="1" dirty="0">
              <a:latin typeface="Calibri"/>
              <a:cs typeface="Calibri"/>
            </a:endParaRPr>
          </a:p>
        </p:txBody>
      </p:sp>
      <p:sp>
        <p:nvSpPr>
          <p:cNvPr id="11" name="Oval 10"/>
          <p:cNvSpPr/>
          <p:nvPr/>
        </p:nvSpPr>
        <p:spPr bwMode="auto">
          <a:xfrm>
            <a:off x="4703898" y="4584363"/>
            <a:ext cx="2389540" cy="1674097"/>
          </a:xfrm>
          <a:prstGeom prst="ellipse">
            <a:avLst/>
          </a:prstGeom>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0" tIns="0" rIns="252000" bIns="0" anchor="ctr"/>
          <a:lstStyle/>
          <a:p>
            <a:pPr algn="ctr">
              <a:lnSpc>
                <a:spcPct val="80000"/>
              </a:lnSpc>
              <a:defRPr/>
            </a:pPr>
            <a:r>
              <a:rPr lang="en-US" sz="1400" b="1">
                <a:solidFill>
                  <a:schemeClr val="bg1"/>
                </a:solidFill>
                <a:latin typeface="Calibri"/>
                <a:cs typeface="Calibri"/>
              </a:rPr>
              <a:t>      Medio</a:t>
            </a:r>
          </a:p>
          <a:p>
            <a:pPr algn="ctr">
              <a:lnSpc>
                <a:spcPct val="80000"/>
              </a:lnSpc>
              <a:defRPr/>
            </a:pPr>
            <a:r>
              <a:rPr lang="en-US" sz="1400" b="1" err="1">
                <a:solidFill>
                  <a:schemeClr val="bg1"/>
                </a:solidFill>
                <a:latin typeface="Calibri"/>
                <a:cs typeface="Calibri"/>
              </a:rPr>
              <a:t>ambiente</a:t>
            </a:r>
            <a:endParaRPr lang="en-US" sz="1400" b="1">
              <a:solidFill>
                <a:schemeClr val="bg1"/>
              </a:solidFill>
              <a:latin typeface="Calibri"/>
              <a:cs typeface="Calibri"/>
            </a:endParaRPr>
          </a:p>
        </p:txBody>
      </p:sp>
      <p:sp>
        <p:nvSpPr>
          <p:cNvPr id="12" name="Oval 11"/>
          <p:cNvSpPr/>
          <p:nvPr/>
        </p:nvSpPr>
        <p:spPr bwMode="auto">
          <a:xfrm>
            <a:off x="2601359" y="2679562"/>
            <a:ext cx="3814007" cy="2559090"/>
          </a:xfrm>
          <a:prstGeom prst="ellipse">
            <a:avLst/>
          </a:prstGeom>
          <a:solidFill>
            <a:srgbClr val="FFFF00">
              <a:alpha val="8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nchor="ctr"/>
          <a:lstStyle/>
          <a:p>
            <a:pPr algn="ctr">
              <a:defRPr/>
            </a:pPr>
            <a:r>
              <a:rPr lang="en-US" sz="1600" b="1" dirty="0" err="1">
                <a:latin typeface="Calibri"/>
                <a:cs typeface="Calibri"/>
              </a:rPr>
              <a:t>Gobernanza</a:t>
            </a:r>
            <a:endParaRPr lang="en-US" sz="1600" b="1" dirty="0">
              <a:latin typeface="Calibri"/>
              <a:cs typeface="Calibri"/>
            </a:endParaRPr>
          </a:p>
          <a:p>
            <a:pPr algn="ctr">
              <a:defRPr/>
            </a:pPr>
            <a:endParaRPr lang="en-US" sz="1400" b="1" dirty="0">
              <a:latin typeface="Calibri"/>
              <a:cs typeface="Calibri"/>
            </a:endParaRPr>
          </a:p>
          <a:p>
            <a:pPr algn="ctr">
              <a:defRPr/>
            </a:pPr>
            <a:endParaRPr lang="en-US" sz="1400" b="1" dirty="0">
              <a:latin typeface="Calibri"/>
              <a:cs typeface="Calibri"/>
            </a:endParaRPr>
          </a:p>
          <a:p>
            <a:pPr algn="ctr">
              <a:defRPr/>
            </a:pPr>
            <a:endParaRPr lang="en-US" sz="1400" b="1" dirty="0">
              <a:latin typeface="Calibri"/>
              <a:cs typeface="Calibri"/>
            </a:endParaRPr>
          </a:p>
          <a:p>
            <a:pPr algn="ctr">
              <a:defRPr/>
            </a:pPr>
            <a:endParaRPr lang="en-US" sz="1400" b="1" dirty="0">
              <a:latin typeface="Calibri"/>
              <a:cs typeface="Calibri"/>
            </a:endParaRPr>
          </a:p>
          <a:p>
            <a:pPr algn="ctr">
              <a:defRPr/>
            </a:pPr>
            <a:endParaRPr lang="en-US" sz="1200" b="1" dirty="0">
              <a:latin typeface="Calibri"/>
              <a:cs typeface="Calibri"/>
            </a:endParaRPr>
          </a:p>
          <a:p>
            <a:pPr algn="ctr">
              <a:defRPr/>
            </a:pPr>
            <a:endParaRPr lang="en-US" sz="1200" b="1" dirty="0">
              <a:latin typeface="Calibri"/>
              <a:cs typeface="Calibri"/>
            </a:endParaRPr>
          </a:p>
          <a:p>
            <a:pPr algn="ctr">
              <a:defRPr/>
            </a:pPr>
            <a:endParaRPr lang="en-US" sz="1400" b="1" dirty="0">
              <a:latin typeface="Calibri"/>
              <a:cs typeface="Calibri"/>
            </a:endParaRPr>
          </a:p>
          <a:p>
            <a:pPr algn="ctr">
              <a:defRPr/>
            </a:pPr>
            <a:endParaRPr lang="en-US" sz="1400" b="1" dirty="0">
              <a:latin typeface="Calibri"/>
              <a:cs typeface="Calibri"/>
            </a:endParaRPr>
          </a:p>
          <a:p>
            <a:pPr algn="ctr">
              <a:defRPr/>
            </a:pPr>
            <a:r>
              <a:rPr lang="en-US" sz="1600" b="1" dirty="0">
                <a:latin typeface="Calibri"/>
                <a:cs typeface="Calibri"/>
              </a:rPr>
              <a:t>de la </a:t>
            </a:r>
            <a:r>
              <a:rPr lang="en-US" sz="1600" b="1" dirty="0" err="1">
                <a:latin typeface="Calibri"/>
                <a:cs typeface="Calibri"/>
              </a:rPr>
              <a:t>organización</a:t>
            </a:r>
            <a:endParaRPr lang="en-US" sz="1600" b="1" dirty="0">
              <a:latin typeface="Calibri"/>
              <a:cs typeface="Calibri"/>
            </a:endParaRPr>
          </a:p>
        </p:txBody>
      </p:sp>
      <p:sp>
        <p:nvSpPr>
          <p:cNvPr id="13" name="Oval 12"/>
          <p:cNvSpPr/>
          <p:nvPr/>
        </p:nvSpPr>
        <p:spPr bwMode="auto">
          <a:xfrm>
            <a:off x="3357999" y="3205564"/>
            <a:ext cx="2218765" cy="1524505"/>
          </a:xfrm>
          <a:prstGeom prst="ellipse">
            <a:avLst/>
          </a:prstGeom>
          <a:solidFill>
            <a:srgbClr val="00666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lIns="0" rIns="0" anchor="ctr"/>
          <a:lstStyle/>
          <a:p>
            <a:pPr algn="ctr">
              <a:defRPr/>
            </a:pPr>
            <a:r>
              <a:rPr lang="en-US" sz="1600" b="1" dirty="0" err="1">
                <a:solidFill>
                  <a:schemeClr val="bg1"/>
                </a:solidFill>
                <a:latin typeface="Calibri"/>
                <a:cs typeface="Calibri"/>
              </a:rPr>
              <a:t>Organización</a:t>
            </a:r>
            <a:endParaRPr lang="en-US" sz="1600" b="1" dirty="0">
              <a:solidFill>
                <a:schemeClr val="bg1"/>
              </a:solidFill>
              <a:latin typeface="Calibri"/>
              <a:cs typeface="Calibri"/>
            </a:endParaRPr>
          </a:p>
        </p:txBody>
      </p:sp>
    </p:spTree>
    <p:extLst>
      <p:ext uri="{BB962C8B-B14F-4D97-AF65-F5344CB8AC3E}">
        <p14:creationId xmlns:p14="http://schemas.microsoft.com/office/powerpoint/2010/main" val="924642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09332"/>
            <a:ext cx="8077200" cy="860424"/>
          </a:xfrm>
        </p:spPr>
        <p:txBody>
          <a:bodyPr>
            <a:noAutofit/>
          </a:bodyPr>
          <a:lstStyle/>
          <a:p>
            <a:r>
              <a:rPr lang="es-ES_tradnl" sz="3600" noProof="0" dirty="0">
                <a:solidFill>
                  <a:srgbClr val="0070C0"/>
                </a:solidFill>
                <a:latin typeface="Helvetica" charset="0"/>
                <a:ea typeface="Helvetica" charset="0"/>
                <a:cs typeface="Helvetica" charset="0"/>
              </a:rPr>
              <a:t>Las 7 materias fundamentales</a:t>
            </a:r>
          </a:p>
        </p:txBody>
      </p:sp>
      <p:sp>
        <p:nvSpPr>
          <p:cNvPr id="7" name="Content Placeholder 6"/>
          <p:cNvSpPr>
            <a:spLocks noGrp="1"/>
          </p:cNvSpPr>
          <p:nvPr>
            <p:ph sz="quarter" idx="1"/>
          </p:nvPr>
        </p:nvSpPr>
        <p:spPr>
          <a:xfrm>
            <a:off x="419100" y="1089024"/>
            <a:ext cx="4244340" cy="5464176"/>
          </a:xfrm>
        </p:spPr>
        <p:txBody>
          <a:bodyPr>
            <a:noAutofit/>
          </a:bodyPr>
          <a:lstStyle/>
          <a:p>
            <a:r>
              <a:rPr lang="es-ES_tradnl" sz="2400" b="1" noProof="0" dirty="0">
                <a:latin typeface="Helvetica" charset="0"/>
                <a:ea typeface="Helvetica" charset="0"/>
                <a:cs typeface="Helvetica" charset="0"/>
              </a:rPr>
              <a:t>Cada una </a:t>
            </a:r>
            <a:r>
              <a:rPr lang="es-ES_tradnl" sz="2400" noProof="0" dirty="0">
                <a:latin typeface="Helvetica" charset="0"/>
                <a:ea typeface="Helvetica" charset="0"/>
                <a:cs typeface="Helvetica" charset="0"/>
              </a:rPr>
              <a:t>de las 7 </a:t>
            </a:r>
            <a:r>
              <a:rPr lang="es-ES_tradnl" sz="2400" b="1" noProof="0" dirty="0">
                <a:latin typeface="Helvetica" charset="0"/>
                <a:ea typeface="Helvetica" charset="0"/>
                <a:cs typeface="Helvetica" charset="0"/>
              </a:rPr>
              <a:t>materias fundamentales</a:t>
            </a:r>
            <a:r>
              <a:rPr lang="es-ES_tradnl" sz="2400" noProof="0" dirty="0">
                <a:latin typeface="Helvetica" charset="0"/>
                <a:ea typeface="Helvetica" charset="0"/>
                <a:cs typeface="Helvetica" charset="0"/>
              </a:rPr>
              <a:t> es pertinente para todas las organizaciones y debe ser considerada.</a:t>
            </a:r>
            <a:endParaRPr lang="es-ES_tradnl" sz="2400" b="1" noProof="0" dirty="0">
              <a:latin typeface="Helvetica" charset="0"/>
              <a:ea typeface="Helvetica" charset="0"/>
              <a:cs typeface="Helvetica" charset="0"/>
            </a:endParaRPr>
          </a:p>
          <a:p>
            <a:r>
              <a:rPr lang="es-ES_tradnl" sz="2400" noProof="0" dirty="0">
                <a:latin typeface="Helvetica" charset="0"/>
                <a:ea typeface="Helvetica" charset="0"/>
                <a:cs typeface="Helvetica" charset="0"/>
              </a:rPr>
              <a:t>Los usuarios luego revisan los </a:t>
            </a:r>
            <a:r>
              <a:rPr lang="es-ES_tradnl" sz="2400" b="1" noProof="0" dirty="0">
                <a:latin typeface="Helvetica" charset="0"/>
                <a:ea typeface="Helvetica" charset="0"/>
                <a:cs typeface="Helvetica" charset="0"/>
              </a:rPr>
              <a:t>asuntos específicos </a:t>
            </a:r>
            <a:r>
              <a:rPr lang="es-ES_tradnl" sz="2400" noProof="0" dirty="0">
                <a:latin typeface="Helvetica" charset="0"/>
                <a:ea typeface="Helvetica" charset="0"/>
                <a:cs typeface="Helvetica" charset="0"/>
              </a:rPr>
              <a:t>(37 en total) listados bajo cada materia fundamental para identificar los asuntos pertinentes y significativos.</a:t>
            </a:r>
          </a:p>
          <a:p>
            <a:r>
              <a:rPr lang="es-ES_tradnl" sz="2400" noProof="0" dirty="0">
                <a:latin typeface="Helvetica" charset="0"/>
                <a:ea typeface="Helvetica" charset="0"/>
                <a:cs typeface="Helvetica" charset="0"/>
              </a:rPr>
              <a:t>No todos los 37 asuntos específicos van a ser pertinentes para cada usuario.</a:t>
            </a:r>
          </a:p>
        </p:txBody>
      </p:sp>
      <p:sp>
        <p:nvSpPr>
          <p:cNvPr id="8" name="Content Placeholder 7"/>
          <p:cNvSpPr>
            <a:spLocks noGrp="1"/>
          </p:cNvSpPr>
          <p:nvPr>
            <p:ph sz="quarter" idx="2"/>
          </p:nvPr>
        </p:nvSpPr>
        <p:spPr>
          <a:xfrm>
            <a:off x="4778736" y="930000"/>
            <a:ext cx="4041140" cy="5108576"/>
          </a:xfrm>
        </p:spPr>
        <p:txBody>
          <a:bodyPr>
            <a:noAutofit/>
          </a:bodyPr>
          <a:lstStyle/>
          <a:p>
            <a:r>
              <a:rPr lang="es-ES_tradnl" sz="2400" noProof="0" dirty="0">
                <a:latin typeface="Helvetica" charset="0"/>
                <a:ea typeface="Helvetica" charset="0"/>
                <a:cs typeface="Helvetica" charset="0"/>
              </a:rPr>
              <a:t>Consideraciones transversales aparecen en las 7 materias fundamentales:</a:t>
            </a:r>
          </a:p>
          <a:p>
            <a:pPr lvl="1">
              <a:buFont typeface="Wingdings" pitchFamily="2" charset="2"/>
              <a:buChar char="Ø"/>
            </a:pPr>
            <a:r>
              <a:rPr lang="es-ES_tradnl" noProof="0" dirty="0">
                <a:latin typeface="Helvetica" charset="0"/>
                <a:ea typeface="Helvetica" charset="0"/>
                <a:cs typeface="Helvetica" charset="0"/>
              </a:rPr>
              <a:t>aspectos económicos</a:t>
            </a:r>
          </a:p>
          <a:p>
            <a:pPr lvl="1">
              <a:buFont typeface="Wingdings" pitchFamily="2" charset="2"/>
              <a:buChar char="Ø"/>
            </a:pPr>
            <a:r>
              <a:rPr lang="es-ES_tradnl" noProof="0" dirty="0">
                <a:latin typeface="Helvetica" charset="0"/>
                <a:ea typeface="Helvetica" charset="0"/>
                <a:cs typeface="Helvetica" charset="0"/>
              </a:rPr>
              <a:t>salud y seguridad</a:t>
            </a:r>
          </a:p>
          <a:p>
            <a:pPr lvl="1">
              <a:buFont typeface="Wingdings" pitchFamily="2" charset="2"/>
              <a:buChar char="Ø"/>
            </a:pPr>
            <a:r>
              <a:rPr lang="es-ES_tradnl" noProof="0" dirty="0">
                <a:latin typeface="Helvetica" charset="0"/>
                <a:ea typeface="Helvetica" charset="0"/>
                <a:cs typeface="Helvetica" charset="0"/>
              </a:rPr>
              <a:t>cadena de valor</a:t>
            </a:r>
          </a:p>
          <a:p>
            <a:pPr lvl="1">
              <a:buFont typeface="Wingdings" pitchFamily="2" charset="2"/>
              <a:buChar char="Ø"/>
            </a:pPr>
            <a:r>
              <a:rPr lang="es-ES_tradnl" noProof="0" dirty="0">
                <a:latin typeface="Helvetica" charset="0"/>
                <a:ea typeface="Helvetica" charset="0"/>
                <a:cs typeface="Helvetica" charset="0"/>
              </a:rPr>
              <a:t>balance de género</a:t>
            </a:r>
          </a:p>
          <a:p>
            <a:pPr lvl="1">
              <a:buFont typeface="Wingdings" pitchFamily="2" charset="2"/>
              <a:buChar char="Ø"/>
            </a:pPr>
            <a:r>
              <a:rPr lang="es-ES_tradnl" noProof="0" dirty="0">
                <a:latin typeface="Helvetica" charset="0"/>
                <a:ea typeface="Helvetica" charset="0"/>
                <a:cs typeface="Helvetica" charset="0"/>
              </a:rPr>
              <a:t>comunicación con partes interesadas</a:t>
            </a:r>
          </a:p>
          <a:p>
            <a:pPr marL="457200" lvl="1" indent="0">
              <a:buNone/>
            </a:pPr>
            <a:endParaRPr lang="es-ES_tradnl" i="1" noProof="0" dirty="0">
              <a:solidFill>
                <a:srgbClr val="002060"/>
              </a:solidFill>
              <a:latin typeface="Helvetica" charset="0"/>
              <a:ea typeface="Helvetica" charset="0"/>
              <a:cs typeface="Helvetica" charset="0"/>
            </a:endParaRPr>
          </a:p>
          <a:p>
            <a:pPr marL="457200" lvl="1" indent="0">
              <a:buNone/>
            </a:pPr>
            <a:r>
              <a:rPr lang="es-ES_tradnl" i="1" noProof="0" dirty="0">
                <a:solidFill>
                  <a:srgbClr val="002060"/>
                </a:solidFill>
                <a:latin typeface="Helvetica" charset="0"/>
                <a:ea typeface="Helvetica" charset="0"/>
                <a:cs typeface="Helvetica" charset="0"/>
              </a:rPr>
              <a:t>Ver Apéndice para la lista completa de asuntos para cada materia fundamental</a:t>
            </a:r>
            <a:endParaRPr lang="es-ES_tradnl" noProof="0" dirty="0">
              <a:latin typeface="Helvetica" charset="0"/>
              <a:ea typeface="Helvetica" charset="0"/>
              <a:cs typeface="Helvetica" charset="0"/>
            </a:endParaRPr>
          </a:p>
        </p:txBody>
      </p:sp>
    </p:spTree>
    <p:extLst>
      <p:ext uri="{BB962C8B-B14F-4D97-AF65-F5344CB8AC3E}">
        <p14:creationId xmlns:p14="http://schemas.microsoft.com/office/powerpoint/2010/main" val="2177862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Autofit/>
          </a:bodyPr>
          <a:lstStyle/>
          <a:p>
            <a:r>
              <a:rPr lang="es-ES_tradnl" sz="3600" noProof="0" dirty="0">
                <a:solidFill>
                  <a:srgbClr val="0070C0"/>
                </a:solidFill>
                <a:latin typeface="Helvetica" charset="0"/>
                <a:ea typeface="Helvetica" charset="0"/>
                <a:cs typeface="Helvetica" charset="0"/>
              </a:rPr>
              <a:t>Materia fundamental: gobernanza de la organización</a:t>
            </a:r>
          </a:p>
        </p:txBody>
      </p:sp>
      <p:sp>
        <p:nvSpPr>
          <p:cNvPr id="5" name="Content Placeholder 4"/>
          <p:cNvSpPr>
            <a:spLocks noGrp="1"/>
          </p:cNvSpPr>
          <p:nvPr>
            <p:ph sz="quarter" idx="1"/>
          </p:nvPr>
        </p:nvSpPr>
        <p:spPr>
          <a:xfrm>
            <a:off x="762000" y="1714500"/>
            <a:ext cx="7924800" cy="4889500"/>
          </a:xfrm>
        </p:spPr>
        <p:txBody>
          <a:bodyPr>
            <a:normAutofit fontScale="92500" lnSpcReduction="10000"/>
          </a:bodyPr>
          <a:lstStyle/>
          <a:p>
            <a:r>
              <a:rPr lang="es-ES_tradnl" sz="2400" noProof="0" dirty="0">
                <a:latin typeface="Helvetica" charset="0"/>
                <a:ea typeface="Helvetica" charset="0"/>
                <a:cs typeface="Helvetica" charset="0"/>
              </a:rPr>
              <a:t>Los líderes deben practicar y promover comportamiento ético, rendición de cuentas y transparencia</a:t>
            </a:r>
          </a:p>
          <a:p>
            <a:r>
              <a:rPr lang="es-ES_tradnl" sz="2400" noProof="0" dirty="0">
                <a:latin typeface="Helvetica" charset="0"/>
                <a:ea typeface="Helvetica" charset="0"/>
                <a:cs typeface="Helvetica" charset="0"/>
              </a:rPr>
              <a:t>ISO 26000 sugiere herramientas para integrar la RS en las decisiones fundamentales de la organización. </a:t>
            </a:r>
          </a:p>
          <a:p>
            <a:pPr marL="0" indent="0">
              <a:buNone/>
            </a:pPr>
            <a:r>
              <a:rPr lang="es-ES_tradnl" noProof="0" dirty="0">
                <a:solidFill>
                  <a:srgbClr val="002060"/>
                </a:solidFill>
                <a:latin typeface="Helvetica" charset="0"/>
                <a:ea typeface="Helvetica" charset="0"/>
                <a:cs typeface="Helvetica" charset="0"/>
              </a:rPr>
              <a:t>Algunos asuntos específicos para mejora en la RS:</a:t>
            </a:r>
          </a:p>
          <a:p>
            <a:r>
              <a:rPr lang="es-ES_tradnl" sz="2400" noProof="0" dirty="0">
                <a:latin typeface="Helvetica" charset="0"/>
                <a:ea typeface="Helvetica" charset="0"/>
                <a:cs typeface="Helvetica" charset="0"/>
              </a:rPr>
              <a:t>Desarrolle incentivos para el desempeño en responsabilidad social</a:t>
            </a:r>
          </a:p>
          <a:p>
            <a:r>
              <a:rPr lang="es-ES_tradnl" sz="2400" noProof="0" dirty="0">
                <a:latin typeface="Helvetica" charset="0"/>
                <a:ea typeface="Helvetica" charset="0"/>
                <a:cs typeface="Helvetica" charset="0"/>
              </a:rPr>
              <a:t>Ajuste la estructura organizacional para incluir la revisión por terceras partes de áreas sensibles como la administración financiera, etc.</a:t>
            </a:r>
          </a:p>
          <a:p>
            <a:r>
              <a:rPr lang="es-ES_tradnl" sz="2400" noProof="0" dirty="0">
                <a:latin typeface="Helvetica" charset="0"/>
                <a:ea typeface="Helvetica" charset="0"/>
                <a:cs typeface="Helvetica" charset="0"/>
              </a:rPr>
              <a:t>Cree maneras de rastrear decisiones y su implementación para asegurar la rendición de cuentas y el seguimiento</a:t>
            </a:r>
          </a:p>
          <a:p>
            <a:r>
              <a:rPr lang="es-ES_tradnl" sz="2400" noProof="0" dirty="0">
                <a:latin typeface="Helvetica" charset="0"/>
                <a:ea typeface="Helvetica" charset="0"/>
                <a:cs typeface="Helvetica" charset="0"/>
              </a:rPr>
              <a:t>Implemente procesos para la comunicación significativa de dos vías con las partes interesadas.</a:t>
            </a:r>
          </a:p>
        </p:txBody>
      </p:sp>
    </p:spTree>
    <p:extLst>
      <p:ext uri="{BB962C8B-B14F-4D97-AF65-F5344CB8AC3E}">
        <p14:creationId xmlns:p14="http://schemas.microsoft.com/office/powerpoint/2010/main" val="3681454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vert="horz" lIns="91440" tIns="45720" rIns="91440" bIns="45720" rtlCol="0" anchor="ctr">
            <a:noAutofit/>
          </a:bodyPr>
          <a:lstStyle/>
          <a:p>
            <a:r>
              <a:rPr lang="es-ES_tradnl" sz="4000" noProof="0" dirty="0">
                <a:solidFill>
                  <a:srgbClr val="0070C0"/>
                </a:solidFill>
                <a:latin typeface="Helvetica" charset="0"/>
                <a:ea typeface="Helvetica" charset="0"/>
                <a:cs typeface="Helvetica" charset="0"/>
              </a:rPr>
              <a:t>Material fundamental: derechos humanos</a:t>
            </a:r>
          </a:p>
        </p:txBody>
      </p:sp>
      <p:sp>
        <p:nvSpPr>
          <p:cNvPr id="5" name="Content Placeholder 4"/>
          <p:cNvSpPr>
            <a:spLocks noGrp="1"/>
          </p:cNvSpPr>
          <p:nvPr>
            <p:ph sz="quarter" idx="1"/>
          </p:nvPr>
        </p:nvSpPr>
        <p:spPr>
          <a:xfrm>
            <a:off x="914400" y="1298576"/>
            <a:ext cx="7772400" cy="5057775"/>
          </a:xfrm>
        </p:spPr>
        <p:txBody>
          <a:bodyPr>
            <a:normAutofit fontScale="85000" lnSpcReduction="10000"/>
          </a:bodyPr>
          <a:lstStyle/>
          <a:p>
            <a:r>
              <a:rPr lang="es-ES_tradnl" sz="2400" noProof="0" dirty="0">
                <a:latin typeface="Helvetica" charset="0"/>
                <a:ea typeface="Helvetica" charset="0"/>
                <a:cs typeface="Helvetica" charset="0"/>
              </a:rPr>
              <a:t>ISO 26000 alienta a que los usuarios identifiquen y respondan a los miembros de grupos vulnerables dentro de su esfera de influencia</a:t>
            </a:r>
          </a:p>
          <a:p>
            <a:r>
              <a:rPr lang="es-ES_tradnl" sz="2400" noProof="0" dirty="0">
                <a:latin typeface="Helvetica" charset="0"/>
                <a:ea typeface="Helvetica" charset="0"/>
                <a:cs typeface="Helvetica" charset="0"/>
              </a:rPr>
              <a:t>Los usuarios deben evitar la complicidad; es decir, evitar ayudar a los que abusan de los demás, y evitar beneficiarse directamente de los abusos cometidos por otros</a:t>
            </a:r>
          </a:p>
          <a:p>
            <a:endParaRPr lang="es-ES_tradnl" sz="2400" noProof="0" dirty="0">
              <a:latin typeface="Helvetica" charset="0"/>
              <a:ea typeface="Helvetica" charset="0"/>
              <a:cs typeface="Helvetica" charset="0"/>
            </a:endParaRPr>
          </a:p>
          <a:p>
            <a:pPr>
              <a:buNone/>
            </a:pPr>
            <a:r>
              <a:rPr lang="es-ES_tradnl" noProof="0" dirty="0">
                <a:solidFill>
                  <a:srgbClr val="002060"/>
                </a:solidFill>
                <a:latin typeface="Helvetica" charset="0"/>
                <a:ea typeface="Helvetica" charset="0"/>
                <a:cs typeface="Helvetica" charset="0"/>
              </a:rPr>
              <a:t>Algunos asuntos específicos para la mejora de la RS:</a:t>
            </a:r>
          </a:p>
          <a:p>
            <a:r>
              <a:rPr lang="es-ES_tradnl" sz="2400" noProof="0" dirty="0">
                <a:latin typeface="Helvetica" charset="0"/>
                <a:ea typeface="Helvetica" charset="0"/>
                <a:cs typeface="Helvetica" charset="0"/>
              </a:rPr>
              <a:t>desarrolle mecanismos para la debida diligencia: formas de identificar, abordar y prevenir daño potencial o real a los derechos humanos resultante de sus actividades</a:t>
            </a:r>
          </a:p>
          <a:p>
            <a:r>
              <a:rPr lang="es-ES_tradnl" sz="2400" noProof="0" dirty="0">
                <a:latin typeface="Helvetica" charset="0"/>
                <a:ea typeface="Helvetica" charset="0"/>
                <a:cs typeface="Helvetica" charset="0"/>
              </a:rPr>
              <a:t>examine el tratamiento de los grupos vulnerables en su contexto, como: pueblos indígenas, niñas y mujeres, aquellos que han sido históricamente discriminados en base a su raza, etnicidad o religión, personas con discapacidades, personas mayores, migrantes, etc.</a:t>
            </a:r>
          </a:p>
          <a:p>
            <a:r>
              <a:rPr lang="es-ES_tradnl" sz="2400" noProof="0" dirty="0">
                <a:latin typeface="Helvetica" charset="0"/>
                <a:ea typeface="Helvetica" charset="0"/>
                <a:cs typeface="Helvetica" charset="0"/>
              </a:rPr>
              <a:t>provea procedimientos de resolución y reclamación</a:t>
            </a:r>
          </a:p>
        </p:txBody>
      </p:sp>
    </p:spTree>
    <p:extLst>
      <p:ext uri="{BB962C8B-B14F-4D97-AF65-F5344CB8AC3E}">
        <p14:creationId xmlns:p14="http://schemas.microsoft.com/office/powerpoint/2010/main" val="2076253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5419"/>
            <a:ext cx="8235950" cy="827882"/>
          </a:xfrm>
        </p:spPr>
        <p:txBody>
          <a:bodyPr>
            <a:noAutofit/>
          </a:bodyPr>
          <a:lstStyle/>
          <a:p>
            <a:r>
              <a:rPr lang="es-ES_tradnl" sz="4000" noProof="0" dirty="0">
                <a:solidFill>
                  <a:srgbClr val="0070C0"/>
                </a:solidFill>
                <a:latin typeface="Helvetica" charset="0"/>
                <a:ea typeface="Helvetica" charset="0"/>
                <a:cs typeface="Helvetica" charset="0"/>
              </a:rPr>
              <a:t>Materia fundamental: prácticas laborales</a:t>
            </a:r>
          </a:p>
        </p:txBody>
      </p:sp>
      <p:sp>
        <p:nvSpPr>
          <p:cNvPr id="5" name="Content Placeholder 4"/>
          <p:cNvSpPr>
            <a:spLocks noGrp="1"/>
          </p:cNvSpPr>
          <p:nvPr>
            <p:ph sz="quarter" idx="1"/>
          </p:nvPr>
        </p:nvSpPr>
        <p:spPr>
          <a:xfrm>
            <a:off x="533400" y="1082676"/>
            <a:ext cx="8229600" cy="5470524"/>
          </a:xfrm>
        </p:spPr>
        <p:txBody>
          <a:bodyPr>
            <a:normAutofit fontScale="47500" lnSpcReduction="20000"/>
          </a:bodyPr>
          <a:lstStyle/>
          <a:p>
            <a:r>
              <a:rPr lang="es-ES_tradnl" sz="3300" noProof="0" dirty="0">
                <a:latin typeface="Helvetica" charset="0"/>
                <a:ea typeface="Helvetica" charset="0"/>
                <a:cs typeface="Helvetica" charset="0"/>
              </a:rPr>
              <a:t>Todos deberían ser capaces de ganar un sueldo digno a través de un trabajo elegido libremente (no forzado ni esclavitud).</a:t>
            </a:r>
          </a:p>
          <a:p>
            <a:r>
              <a:rPr lang="es-ES_tradnl" sz="3300" noProof="0" dirty="0">
                <a:latin typeface="Helvetica" charset="0"/>
                <a:ea typeface="Helvetica" charset="0"/>
                <a:cs typeface="Helvetica" charset="0"/>
              </a:rPr>
              <a:t>Todos los trabajadores deben experimentar condiciones justas y favorables en el trabajo.</a:t>
            </a:r>
          </a:p>
          <a:p>
            <a:r>
              <a:rPr lang="es-ES_tradnl" sz="3300" noProof="0" dirty="0">
                <a:latin typeface="Helvetica" charset="0"/>
                <a:ea typeface="Helvetica" charset="0"/>
                <a:cs typeface="Helvetica" charset="0"/>
              </a:rPr>
              <a:t>La responsabilidad va más allá de lugares de trabajo que la organización posee o controla directamente.</a:t>
            </a:r>
          </a:p>
          <a:p>
            <a:endParaRPr lang="es-ES_tradnl" sz="3300" noProof="0" dirty="0">
              <a:latin typeface="Helvetica" charset="0"/>
              <a:ea typeface="Helvetica" charset="0"/>
              <a:cs typeface="Helvetica" charset="0"/>
            </a:endParaRPr>
          </a:p>
          <a:p>
            <a:pPr>
              <a:buNone/>
            </a:pPr>
            <a:r>
              <a:rPr lang="es-ES_tradnl" sz="5100" noProof="0" dirty="0">
                <a:solidFill>
                  <a:srgbClr val="002060"/>
                </a:solidFill>
                <a:latin typeface="Helvetica" charset="0"/>
                <a:ea typeface="Helvetica" charset="0"/>
                <a:cs typeface="Helvetica" charset="0"/>
              </a:rPr>
              <a:t>Algunos asuntos específicos para la mejora de la RS:</a:t>
            </a:r>
            <a:endParaRPr lang="es-ES_tradnl" sz="4400" noProof="0" dirty="0">
              <a:solidFill>
                <a:srgbClr val="002060"/>
              </a:solidFill>
              <a:latin typeface="Helvetica" charset="0"/>
              <a:ea typeface="Helvetica" charset="0"/>
              <a:cs typeface="Helvetica" charset="0"/>
            </a:endParaRPr>
          </a:p>
          <a:p>
            <a:r>
              <a:rPr lang="es-ES_tradnl" sz="3300" noProof="0" dirty="0">
                <a:latin typeface="Helvetica" charset="0"/>
                <a:ea typeface="Helvetica" charset="0"/>
                <a:cs typeface="Helvetica" charset="0"/>
              </a:rPr>
              <a:t>Elimine el trabajo infantil y forzado.</a:t>
            </a:r>
            <a:r>
              <a:rPr lang="es-ES_tradnl" sz="3300" noProof="0" dirty="0">
                <a:solidFill>
                  <a:srgbClr val="008000"/>
                </a:solidFill>
                <a:latin typeface="Helvetica" charset="0"/>
                <a:ea typeface="Helvetica" charset="0"/>
                <a:cs typeface="Helvetica" charset="0"/>
              </a:rPr>
              <a:t>(*)</a:t>
            </a:r>
          </a:p>
          <a:p>
            <a:r>
              <a:rPr lang="es-ES_tradnl" sz="3300" noProof="0" dirty="0">
                <a:latin typeface="Helvetica" charset="0"/>
                <a:ea typeface="Helvetica" charset="0"/>
                <a:cs typeface="Helvetica" charset="0"/>
              </a:rPr>
              <a:t>Cumpla con las leyes y regulaciones sobre los derechos de los sindicatos y la negociación colectiva, y la seguridad social (cobertura médica, desvinculación por discapacidad, etc.)(*)</a:t>
            </a:r>
          </a:p>
          <a:p>
            <a:r>
              <a:rPr lang="es-ES_tradnl" sz="3300" noProof="0" dirty="0">
                <a:latin typeface="Helvetica" charset="0"/>
                <a:ea typeface="Helvetica" charset="0"/>
                <a:cs typeface="Helvetica" charset="0"/>
              </a:rPr>
              <a:t>Elimine la discriminación en contrataciones y despidos</a:t>
            </a:r>
            <a:r>
              <a:rPr lang="es-ES_tradnl" sz="3300" noProof="0" dirty="0">
                <a:solidFill>
                  <a:srgbClr val="008000"/>
                </a:solidFill>
                <a:latin typeface="Helvetica" charset="0"/>
                <a:ea typeface="Helvetica" charset="0"/>
                <a:cs typeface="Helvetica" charset="0"/>
              </a:rPr>
              <a:t>(*)</a:t>
            </a:r>
          </a:p>
          <a:p>
            <a:pPr marL="0" indent="0">
              <a:buNone/>
            </a:pPr>
            <a:r>
              <a:rPr lang="es-ES_tradnl" sz="3300" noProof="0" dirty="0">
                <a:solidFill>
                  <a:srgbClr val="008000"/>
                </a:solidFill>
                <a:latin typeface="Helvetica" charset="0"/>
                <a:ea typeface="Helvetica" charset="0"/>
                <a:cs typeface="Helvetica" charset="0"/>
              </a:rPr>
              <a:t>(*) Estos son reconocidos como derechos humanos básicos (ISO 26000:2010, 6.3)</a:t>
            </a:r>
          </a:p>
          <a:p>
            <a:r>
              <a:rPr lang="es-ES_tradnl" sz="3300" noProof="0" dirty="0">
                <a:latin typeface="Helvetica" charset="0"/>
                <a:ea typeface="Helvetica" charset="0"/>
                <a:cs typeface="Helvetica" charset="0"/>
              </a:rPr>
              <a:t>Entienda y controle los riesgos de salud y seguridad involucrados en sus actividades; provea equipo de seguridad y capacitación.</a:t>
            </a:r>
          </a:p>
          <a:p>
            <a:r>
              <a:rPr lang="es-ES_tradnl" sz="3300" noProof="0" dirty="0">
                <a:latin typeface="Helvetica" charset="0"/>
                <a:ea typeface="Helvetica" charset="0"/>
                <a:cs typeface="Helvetica" charset="0"/>
              </a:rPr>
              <a:t>Considere el impacto en la vida de las familias de los trabajadores cuando tome decisiones sobre horarios.</a:t>
            </a:r>
          </a:p>
          <a:p>
            <a:r>
              <a:rPr lang="es-ES_tradnl" sz="3300" noProof="0" dirty="0">
                <a:latin typeface="Helvetica" charset="0"/>
                <a:ea typeface="Helvetica" charset="0"/>
                <a:cs typeface="Helvetica" charset="0"/>
              </a:rPr>
              <a:t>Evite contratar a proveedores o subcontratistas que usen prácticas de trabajo injusto o abusivo, incluyendo trabajo infantil.</a:t>
            </a:r>
          </a:p>
        </p:txBody>
      </p:sp>
    </p:spTree>
    <p:extLst>
      <p:ext uri="{BB962C8B-B14F-4D97-AF65-F5344CB8AC3E}">
        <p14:creationId xmlns:p14="http://schemas.microsoft.com/office/powerpoint/2010/main" val="203503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0477"/>
            <a:ext cx="8229600" cy="743712"/>
          </a:xfrm>
        </p:spPr>
        <p:txBody>
          <a:bodyPr>
            <a:noAutofit/>
          </a:bodyPr>
          <a:lstStyle/>
          <a:p>
            <a:r>
              <a:rPr lang="es-ES_tradnl" noProof="0">
                <a:solidFill>
                  <a:srgbClr val="0070C0"/>
                </a:solidFill>
                <a:latin typeface="Helvetica" charset="0"/>
                <a:ea typeface="Helvetica" charset="0"/>
                <a:cs typeface="Helvetica" charset="0"/>
              </a:rPr>
              <a:t>1. Sobre esta presentación</a:t>
            </a:r>
          </a:p>
        </p:txBody>
      </p:sp>
      <p:sp>
        <p:nvSpPr>
          <p:cNvPr id="4" name="Content Placeholder 3"/>
          <p:cNvSpPr>
            <a:spLocks noGrp="1"/>
          </p:cNvSpPr>
          <p:nvPr>
            <p:ph idx="1"/>
          </p:nvPr>
        </p:nvSpPr>
        <p:spPr>
          <a:xfrm>
            <a:off x="457200" y="1720902"/>
            <a:ext cx="8229600" cy="3854949"/>
          </a:xfrm>
        </p:spPr>
        <p:txBody>
          <a:bodyPr>
            <a:normAutofit/>
          </a:bodyPr>
          <a:lstStyle/>
          <a:p>
            <a:r>
              <a:rPr lang="es-ES_tradnl" sz="2000" noProof="0" dirty="0">
                <a:latin typeface="Helvetica" charset="0"/>
                <a:ea typeface="Helvetica" charset="0"/>
                <a:cs typeface="Helvetica" charset="0"/>
              </a:rPr>
              <a:t>Introducción básica a ISO 26000, </a:t>
            </a:r>
            <a:r>
              <a:rPr lang="es-ES_tradnl" sz="2000" dirty="0">
                <a:latin typeface="Helvetica" charset="0"/>
                <a:ea typeface="Helvetica" charset="0"/>
                <a:cs typeface="Helvetica" charset="0"/>
              </a:rPr>
              <a:t>g</a:t>
            </a:r>
            <a:r>
              <a:rPr lang="es-ES_tradnl" sz="2000" noProof="0" dirty="0" err="1">
                <a:latin typeface="Helvetica" charset="0"/>
                <a:ea typeface="Helvetica" charset="0"/>
                <a:cs typeface="Helvetica" charset="0"/>
              </a:rPr>
              <a:t>uía</a:t>
            </a:r>
            <a:r>
              <a:rPr lang="es-ES_tradnl" sz="2000" noProof="0" dirty="0">
                <a:latin typeface="Helvetica" charset="0"/>
                <a:ea typeface="Helvetica" charset="0"/>
                <a:cs typeface="Helvetica" charset="0"/>
              </a:rPr>
              <a:t> de</a:t>
            </a:r>
            <a:r>
              <a:rPr lang="es-ES_tradnl" sz="2000" dirty="0">
                <a:latin typeface="Helvetica" charset="0"/>
                <a:ea typeface="Helvetica" charset="0"/>
                <a:cs typeface="Helvetica" charset="0"/>
              </a:rPr>
              <a:t> r</a:t>
            </a:r>
            <a:r>
              <a:rPr lang="es-ES_tradnl" sz="2000" noProof="0" dirty="0" err="1">
                <a:latin typeface="Helvetica" charset="0"/>
                <a:ea typeface="Helvetica" charset="0"/>
                <a:cs typeface="Helvetica" charset="0"/>
              </a:rPr>
              <a:t>esponsabilidad</a:t>
            </a:r>
            <a:r>
              <a:rPr lang="es-ES_tradnl" sz="2000" noProof="0" dirty="0">
                <a:latin typeface="Helvetica" charset="0"/>
                <a:ea typeface="Helvetica" charset="0"/>
                <a:cs typeface="Helvetica" charset="0"/>
              </a:rPr>
              <a:t> </a:t>
            </a:r>
            <a:r>
              <a:rPr lang="es-ES_tradnl" sz="2000" dirty="0">
                <a:latin typeface="Helvetica" charset="0"/>
                <a:ea typeface="Helvetica" charset="0"/>
                <a:cs typeface="Helvetica" charset="0"/>
              </a:rPr>
              <a:t>s</a:t>
            </a:r>
            <a:r>
              <a:rPr lang="es-ES_tradnl" sz="2000" noProof="0" dirty="0" err="1">
                <a:latin typeface="Helvetica" charset="0"/>
                <a:ea typeface="Helvetica" charset="0"/>
                <a:cs typeface="Helvetica" charset="0"/>
              </a:rPr>
              <a:t>ocial</a:t>
            </a:r>
            <a:r>
              <a:rPr lang="es-ES_tradnl" sz="2000" noProof="0" dirty="0">
                <a:latin typeface="Helvetica" charset="0"/>
                <a:ea typeface="Helvetica" charset="0"/>
                <a:cs typeface="Helvetica" charset="0"/>
              </a:rPr>
              <a:t>:</a:t>
            </a:r>
          </a:p>
          <a:p>
            <a:pPr>
              <a:buFont typeface="Wingdings" pitchFamily="2" charset="2"/>
              <a:buChar char="Ø"/>
            </a:pPr>
            <a:r>
              <a:rPr lang="es-ES_tradnl" sz="1800" noProof="0" dirty="0">
                <a:latin typeface="Helvetica" charset="0"/>
                <a:ea typeface="Helvetica" charset="0"/>
                <a:cs typeface="Helvetica" charset="0"/>
              </a:rPr>
              <a:t>enfatiza definiciones clave y puntos principales</a:t>
            </a:r>
          </a:p>
          <a:p>
            <a:pPr>
              <a:buFont typeface="Wingdings" pitchFamily="2" charset="2"/>
              <a:buChar char="Ø"/>
            </a:pPr>
            <a:r>
              <a:rPr lang="es-ES_tradnl" sz="1800" noProof="0" dirty="0">
                <a:latin typeface="Helvetica" charset="0"/>
                <a:ea typeface="Helvetica" charset="0"/>
                <a:cs typeface="Helvetica" charset="0"/>
              </a:rPr>
              <a:t>provee un panorama, no un resumen completo</a:t>
            </a:r>
          </a:p>
          <a:p>
            <a:pPr>
              <a:buFont typeface="Wingdings" pitchFamily="2" charset="2"/>
              <a:buChar char="Ø"/>
            </a:pPr>
            <a:r>
              <a:rPr lang="es-ES_tradnl" sz="1800" noProof="0" dirty="0">
                <a:latin typeface="Helvetica" charset="0"/>
                <a:ea typeface="Helvetica" charset="0"/>
                <a:cs typeface="Helvetica" charset="0"/>
              </a:rPr>
              <a:t>presenta un punto de inicio para mayor exploración y uso</a:t>
            </a:r>
          </a:p>
          <a:p>
            <a:endParaRPr lang="es-ES_tradnl" sz="2000" noProof="0" dirty="0">
              <a:latin typeface="Helvetica" charset="0"/>
              <a:ea typeface="Helvetica" charset="0"/>
              <a:cs typeface="Helvetica" charset="0"/>
            </a:endParaRPr>
          </a:p>
          <a:p>
            <a:r>
              <a:rPr lang="es-ES_tradnl" sz="2000" noProof="0" dirty="0">
                <a:latin typeface="Helvetica" charset="0"/>
                <a:ea typeface="Helvetica" charset="0"/>
                <a:cs typeface="Helvetica" charset="0"/>
              </a:rPr>
              <a:t>Destinado para personas</a:t>
            </a:r>
            <a:r>
              <a:rPr lang="es-ES_tradnl" sz="2000" noProof="0" dirty="0">
                <a:solidFill>
                  <a:srgbClr val="FF0000"/>
                </a:solidFill>
                <a:latin typeface="Helvetica" charset="0"/>
                <a:ea typeface="Helvetica" charset="0"/>
                <a:cs typeface="Helvetica" charset="0"/>
              </a:rPr>
              <a:t> </a:t>
            </a:r>
            <a:r>
              <a:rPr lang="es-ES_tradnl" sz="2000" noProof="0" dirty="0">
                <a:latin typeface="Helvetica" charset="0"/>
                <a:ea typeface="Helvetica" charset="0"/>
                <a:cs typeface="Helvetica" charset="0"/>
              </a:rPr>
              <a:t>y organizaciones de todos los sectores de sus sociedades y de cualquier región del mundo.</a:t>
            </a:r>
          </a:p>
          <a:p>
            <a:endParaRPr lang="es-ES_tradnl" sz="2000" noProof="0" dirty="0">
              <a:latin typeface="Helvetica" charset="0"/>
              <a:ea typeface="Helvetica" charset="0"/>
              <a:cs typeface="Helvetica" charset="0"/>
            </a:endParaRPr>
          </a:p>
          <a:p>
            <a:r>
              <a:rPr lang="es-ES_tradnl" sz="2000" noProof="0" dirty="0">
                <a:latin typeface="Helvetica" charset="0"/>
                <a:ea typeface="Helvetica" charset="0"/>
                <a:cs typeface="Helvetica" charset="0"/>
              </a:rPr>
              <a:t>De fuente abierta, gratuita, y disponible para que cualquiera lo use y modifique para adaptarla a su propio contexto y necesidades.</a:t>
            </a:r>
          </a:p>
          <a:p>
            <a:pPr algn="just"/>
            <a:endParaRPr lang="es-ES_tradnl" sz="2000" noProof="0" dirty="0">
              <a:latin typeface="Helvetica" charset="0"/>
              <a:ea typeface="Helvetica" charset="0"/>
              <a:cs typeface="Helvetica" charset="0"/>
            </a:endParaRPr>
          </a:p>
          <a:p>
            <a:pPr algn="just">
              <a:buNone/>
            </a:pPr>
            <a:endParaRPr lang="es-ES_tradnl" sz="2000" noProof="0" dirty="0">
              <a:latin typeface="Helvetica" charset="0"/>
              <a:ea typeface="Helvetica" charset="0"/>
              <a:cs typeface="Helvetica" charset="0"/>
            </a:endParaRPr>
          </a:p>
        </p:txBody>
      </p:sp>
    </p:spTree>
    <p:extLst>
      <p:ext uri="{BB962C8B-B14F-4D97-AF65-F5344CB8AC3E}">
        <p14:creationId xmlns:p14="http://schemas.microsoft.com/office/powerpoint/2010/main" val="3041092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3774"/>
          </a:xfrm>
        </p:spPr>
        <p:txBody>
          <a:bodyPr>
            <a:normAutofit fontScale="90000"/>
          </a:bodyPr>
          <a:lstStyle/>
          <a:p>
            <a:r>
              <a:rPr lang="es-ES_tradnl" sz="4000" noProof="0" dirty="0">
                <a:solidFill>
                  <a:srgbClr val="0070C0"/>
                </a:solidFill>
                <a:latin typeface="Helvetica" charset="0"/>
                <a:ea typeface="Helvetica" charset="0"/>
                <a:cs typeface="Helvetica" charset="0"/>
              </a:rPr>
              <a:t>Materia fundamental: medio ambiente</a:t>
            </a:r>
            <a:endParaRPr lang="es-ES_tradnl" sz="3200" noProof="0" dirty="0">
              <a:latin typeface="Helvetica" charset="0"/>
              <a:ea typeface="Helvetica" charset="0"/>
              <a:cs typeface="Helvetica" charset="0"/>
            </a:endParaRPr>
          </a:p>
        </p:txBody>
      </p:sp>
      <p:sp>
        <p:nvSpPr>
          <p:cNvPr id="4" name="Content Placeholder 3"/>
          <p:cNvSpPr>
            <a:spLocks noGrp="1"/>
          </p:cNvSpPr>
          <p:nvPr>
            <p:ph sz="quarter" idx="1"/>
          </p:nvPr>
        </p:nvSpPr>
        <p:spPr>
          <a:xfrm>
            <a:off x="666750" y="1282700"/>
            <a:ext cx="7994650" cy="5219700"/>
          </a:xfrm>
        </p:spPr>
        <p:txBody>
          <a:bodyPr>
            <a:normAutofit/>
          </a:bodyPr>
          <a:lstStyle/>
          <a:p>
            <a:pPr>
              <a:buNone/>
            </a:pPr>
            <a:r>
              <a:rPr lang="es-ES_tradnl" sz="2400" noProof="0" dirty="0">
                <a:latin typeface="Helvetica" charset="0"/>
                <a:ea typeface="Helvetica" charset="0"/>
                <a:cs typeface="Helvetica" charset="0"/>
              </a:rPr>
              <a:t>Algunos asuntos específicos para la mejora de la RS:</a:t>
            </a:r>
          </a:p>
          <a:p>
            <a:r>
              <a:rPr lang="es-ES_tradnl" sz="2400" noProof="0" dirty="0">
                <a:latin typeface="Helvetica" charset="0"/>
                <a:ea typeface="Helvetica" charset="0"/>
                <a:cs typeface="Helvetica" charset="0"/>
              </a:rPr>
              <a:t>Prevenga la contaminación; reduzca las emisiones contaminantes al aire, al agua y al suelo en la medida de lo posible.</a:t>
            </a:r>
          </a:p>
          <a:p>
            <a:r>
              <a:rPr lang="es-ES_tradnl" sz="2400" noProof="0" dirty="0">
                <a:latin typeface="Helvetica" charset="0"/>
                <a:ea typeface="Helvetica" charset="0"/>
                <a:cs typeface="Helvetica" charset="0"/>
              </a:rPr>
              <a:t>Practique compras verde – evalúe a los proveedores de bienes y servicios en base a sus impactos ambientales.</a:t>
            </a:r>
          </a:p>
          <a:p>
            <a:r>
              <a:rPr lang="es-ES_tradnl" sz="2400" noProof="0" dirty="0">
                <a:latin typeface="Helvetica" charset="0"/>
                <a:ea typeface="Helvetica" charset="0"/>
                <a:cs typeface="Helvetica" charset="0"/>
              </a:rPr>
              <a:t>Use fuentes sustentables y renovables siempre que sea posible.</a:t>
            </a:r>
          </a:p>
          <a:p>
            <a:r>
              <a:rPr lang="es-ES_tradnl" sz="2400" noProof="0" dirty="0">
                <a:latin typeface="Helvetica" charset="0"/>
                <a:ea typeface="Helvetica" charset="0"/>
                <a:cs typeface="Helvetica" charset="0"/>
              </a:rPr>
              <a:t>Conserve el agua en sus operaciones</a:t>
            </a:r>
          </a:p>
          <a:p>
            <a:r>
              <a:rPr lang="es-ES_tradnl" sz="2400" noProof="0" dirty="0">
                <a:latin typeface="Helvetica" charset="0"/>
                <a:ea typeface="Helvetica" charset="0"/>
                <a:cs typeface="Helvetica" charset="0"/>
              </a:rPr>
              <a:t>Practique un enfoque de ciclo de vida (incluyendo la disposición) – apunte a reducir residuos, reusar productos o componentes y reciclar materiales.</a:t>
            </a:r>
          </a:p>
        </p:txBody>
      </p:sp>
    </p:spTree>
    <p:extLst>
      <p:ext uri="{BB962C8B-B14F-4D97-AF65-F5344CB8AC3E}">
        <p14:creationId xmlns:p14="http://schemas.microsoft.com/office/powerpoint/2010/main" val="3719880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0826"/>
            <a:ext cx="7886700" cy="1325563"/>
          </a:xfrm>
        </p:spPr>
        <p:txBody>
          <a:bodyPr>
            <a:normAutofit/>
          </a:bodyPr>
          <a:lstStyle/>
          <a:p>
            <a:r>
              <a:rPr lang="es-ES_tradnl" sz="4000" noProof="0" dirty="0">
                <a:solidFill>
                  <a:srgbClr val="0070C0"/>
                </a:solidFill>
                <a:latin typeface="Helvetica" charset="0"/>
                <a:ea typeface="Helvetica" charset="0"/>
                <a:cs typeface="Helvetica" charset="0"/>
              </a:rPr>
              <a:t>Materia fundamental: prácticas justas de operación</a:t>
            </a:r>
          </a:p>
        </p:txBody>
      </p:sp>
      <p:sp>
        <p:nvSpPr>
          <p:cNvPr id="4" name="Content Placeholder 3"/>
          <p:cNvSpPr>
            <a:spLocks noGrp="1"/>
          </p:cNvSpPr>
          <p:nvPr>
            <p:ph sz="quarter" idx="1"/>
          </p:nvPr>
        </p:nvSpPr>
        <p:spPr>
          <a:xfrm>
            <a:off x="628650" y="1630362"/>
            <a:ext cx="7772400" cy="4908551"/>
          </a:xfrm>
        </p:spPr>
        <p:txBody>
          <a:bodyPr>
            <a:normAutofit/>
          </a:bodyPr>
          <a:lstStyle/>
          <a:p>
            <a:pPr>
              <a:buNone/>
            </a:pPr>
            <a:r>
              <a:rPr lang="es-ES_tradnl" sz="2400" noProof="0" dirty="0">
                <a:solidFill>
                  <a:srgbClr val="002060"/>
                </a:solidFill>
                <a:latin typeface="Helvetica" charset="0"/>
                <a:ea typeface="Helvetica" charset="0"/>
                <a:cs typeface="Helvetica" charset="0"/>
              </a:rPr>
              <a:t>Algunos asuntos específicos para la mejora de la RS:</a:t>
            </a:r>
          </a:p>
          <a:p>
            <a:r>
              <a:rPr lang="es-ES_tradnl" sz="2400" noProof="0" dirty="0">
                <a:latin typeface="Helvetica" charset="0"/>
                <a:ea typeface="Helvetica" charset="0"/>
                <a:cs typeface="Helvetica" charset="0"/>
              </a:rPr>
              <a:t>Practique la honestidad – no pida o acepte sobornos; no intente romper las leyes a través del uso de influencias políticas.</a:t>
            </a:r>
          </a:p>
          <a:p>
            <a:r>
              <a:rPr lang="es-ES_tradnl" sz="2400" noProof="0" dirty="0">
                <a:latin typeface="Helvetica" charset="0"/>
                <a:ea typeface="Helvetica" charset="0"/>
                <a:cs typeface="Helvetica" charset="0"/>
              </a:rPr>
              <a:t>Respete los derechos de propiedad; pague compensación justa por la propiedad que adquiera o use.</a:t>
            </a:r>
          </a:p>
          <a:p>
            <a:r>
              <a:rPr lang="es-ES_tradnl" sz="2400" noProof="0" dirty="0">
                <a:latin typeface="Helvetica" charset="0"/>
                <a:ea typeface="Helvetica" charset="0"/>
                <a:cs typeface="Helvetica" charset="0"/>
              </a:rPr>
              <a:t>Trate a los proveedores y clientes/consumidores con justicia, incluyendo el pago puntual de las cuentas y la atención rápida a problemas.</a:t>
            </a:r>
          </a:p>
          <a:p>
            <a:r>
              <a:rPr lang="es-ES_tradnl" sz="2400" noProof="0" dirty="0">
                <a:latin typeface="Helvetica" charset="0"/>
                <a:ea typeface="Helvetica" charset="0"/>
                <a:cs typeface="Helvetica" charset="0"/>
              </a:rPr>
              <a:t>Examine su cadena de valor/suministro, y asegúrese de pagar suficiente para que sus proveedores puedan cumplir con sus propias responsabilidades sociales.</a:t>
            </a:r>
          </a:p>
        </p:txBody>
      </p:sp>
    </p:spTree>
    <p:extLst>
      <p:ext uri="{BB962C8B-B14F-4D97-AF65-F5344CB8AC3E}">
        <p14:creationId xmlns:p14="http://schemas.microsoft.com/office/powerpoint/2010/main" val="41673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0026"/>
            <a:ext cx="8210550" cy="1325563"/>
          </a:xfrm>
        </p:spPr>
        <p:txBody>
          <a:bodyPr>
            <a:normAutofit/>
          </a:bodyPr>
          <a:lstStyle/>
          <a:p>
            <a:r>
              <a:rPr lang="es-ES_tradnl" sz="4000" noProof="0" dirty="0">
                <a:solidFill>
                  <a:srgbClr val="0070C0"/>
                </a:solidFill>
                <a:latin typeface="Helvetica" charset="0"/>
                <a:ea typeface="Helvetica" charset="0"/>
                <a:cs typeface="Helvetica" charset="0"/>
              </a:rPr>
              <a:t>Materia fundamental: asunto</a:t>
            </a:r>
            <a:r>
              <a:rPr lang="es-ES_tradnl" sz="4000" dirty="0">
                <a:solidFill>
                  <a:srgbClr val="0070C0"/>
                </a:solidFill>
                <a:latin typeface="Helvetica" charset="0"/>
                <a:ea typeface="Helvetica" charset="0"/>
                <a:cs typeface="Helvetica" charset="0"/>
              </a:rPr>
              <a:t>s </a:t>
            </a:r>
            <a:r>
              <a:rPr lang="es-ES_tradnl" sz="4000" noProof="0" dirty="0">
                <a:solidFill>
                  <a:srgbClr val="0070C0"/>
                </a:solidFill>
                <a:latin typeface="Helvetica" charset="0"/>
                <a:ea typeface="Helvetica" charset="0"/>
                <a:cs typeface="Helvetica" charset="0"/>
              </a:rPr>
              <a:t>de consumidores </a:t>
            </a:r>
          </a:p>
        </p:txBody>
      </p:sp>
      <p:sp>
        <p:nvSpPr>
          <p:cNvPr id="4" name="Content Placeholder 3"/>
          <p:cNvSpPr>
            <a:spLocks noGrp="1"/>
          </p:cNvSpPr>
          <p:nvPr>
            <p:ph sz="quarter" idx="1"/>
          </p:nvPr>
        </p:nvSpPr>
        <p:spPr>
          <a:xfrm>
            <a:off x="914400" y="1712844"/>
            <a:ext cx="7772400" cy="3574774"/>
          </a:xfrm>
        </p:spPr>
        <p:txBody>
          <a:bodyPr>
            <a:noAutofit/>
          </a:bodyPr>
          <a:lstStyle/>
          <a:p>
            <a:pPr>
              <a:buNone/>
            </a:pPr>
            <a:r>
              <a:rPr lang="es-ES_tradnl" sz="2000" noProof="0" dirty="0">
                <a:latin typeface="Helvetica" charset="0"/>
                <a:ea typeface="Helvetica" charset="0"/>
                <a:cs typeface="Helvetica" charset="0"/>
              </a:rPr>
              <a:t>Algunos asuntos específicos para la mejora de la RS:</a:t>
            </a:r>
          </a:p>
          <a:p>
            <a:r>
              <a:rPr lang="es-ES_tradnl" sz="2000" noProof="0" dirty="0">
                <a:latin typeface="Helvetica" charset="0"/>
                <a:ea typeface="Helvetica" charset="0"/>
                <a:cs typeface="Helvetica" charset="0"/>
              </a:rPr>
              <a:t>Proteja la salud y seguridad de los consumidores; diseñe y pruebe/ensaye los productos para asegurar </a:t>
            </a:r>
            <a:r>
              <a:rPr lang="es-ES_tradnl" sz="2000" noProof="0" dirty="0" err="1">
                <a:latin typeface="Helvetica" charset="0"/>
                <a:ea typeface="Helvetica" charset="0"/>
                <a:cs typeface="Helvetica" charset="0"/>
              </a:rPr>
              <a:t>ésto</a:t>
            </a:r>
            <a:r>
              <a:rPr lang="es-ES_tradnl" sz="2000" noProof="0" dirty="0">
                <a:latin typeface="Helvetica" charset="0"/>
                <a:ea typeface="Helvetica" charset="0"/>
                <a:cs typeface="Helvetica" charset="0"/>
              </a:rPr>
              <a:t>.</a:t>
            </a:r>
          </a:p>
          <a:p>
            <a:r>
              <a:rPr lang="es-ES_tradnl" sz="2000" noProof="0" dirty="0">
                <a:latin typeface="Helvetica" charset="0"/>
                <a:ea typeface="Helvetica" charset="0"/>
                <a:cs typeface="Helvetica" charset="0"/>
              </a:rPr>
              <a:t>Reduzca el desperdicio minimizando el material de empaque y, si es apropiado, ofrezca servicios de reciclado y disposición.</a:t>
            </a:r>
          </a:p>
          <a:p>
            <a:r>
              <a:rPr lang="es-ES_tradnl" sz="2000" noProof="0" dirty="0">
                <a:latin typeface="Helvetica" charset="0"/>
                <a:ea typeface="Helvetica" charset="0"/>
                <a:cs typeface="Helvetica" charset="0"/>
              </a:rPr>
              <a:t>Elimine o minimice los impactos negativos sobre la salud y el ambiente de productos y servicios, como el ruido o los residuos.</a:t>
            </a:r>
          </a:p>
          <a:p>
            <a:r>
              <a:rPr lang="es-ES_tradnl" sz="2000" noProof="0" dirty="0">
                <a:latin typeface="Helvetica" charset="0"/>
                <a:ea typeface="Helvetica" charset="0"/>
                <a:cs typeface="Helvetica" charset="0"/>
              </a:rPr>
              <a:t>Ponga especial atención a las necesidades informativas de individuos vulnerables (por ejemplo, aquellos que tienen visión o escucha limitada, o una habilidad reducida para leer).</a:t>
            </a:r>
          </a:p>
        </p:txBody>
      </p:sp>
    </p:spTree>
    <p:extLst>
      <p:ext uri="{BB962C8B-B14F-4D97-AF65-F5344CB8AC3E}">
        <p14:creationId xmlns:p14="http://schemas.microsoft.com/office/powerpoint/2010/main" val="4701650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912100" cy="868362"/>
          </a:xfrm>
        </p:spPr>
        <p:txBody>
          <a:bodyPr>
            <a:noAutofit/>
          </a:bodyPr>
          <a:lstStyle/>
          <a:p>
            <a:r>
              <a:rPr lang="es-ES_tradnl" sz="3200" noProof="0" dirty="0">
                <a:solidFill>
                  <a:srgbClr val="0070C0"/>
                </a:solidFill>
                <a:latin typeface="Helvetica" charset="0"/>
                <a:ea typeface="Helvetica" charset="0"/>
                <a:cs typeface="Helvetica" charset="0"/>
              </a:rPr>
              <a:t>Materia fundamental: participación activa y desarrollo de la comunidad</a:t>
            </a:r>
          </a:p>
        </p:txBody>
      </p:sp>
      <p:sp>
        <p:nvSpPr>
          <p:cNvPr id="5" name="Content Placeholder 4"/>
          <p:cNvSpPr>
            <a:spLocks noGrp="1"/>
          </p:cNvSpPr>
          <p:nvPr>
            <p:ph sz="quarter" idx="1"/>
          </p:nvPr>
        </p:nvSpPr>
        <p:spPr>
          <a:xfrm>
            <a:off x="1054100" y="1554162"/>
            <a:ext cx="7772400" cy="4984751"/>
          </a:xfrm>
        </p:spPr>
        <p:txBody>
          <a:bodyPr>
            <a:normAutofit fontScale="70000" lnSpcReduction="20000"/>
          </a:bodyPr>
          <a:lstStyle/>
          <a:p>
            <a:pPr>
              <a:buNone/>
            </a:pPr>
            <a:r>
              <a:rPr lang="es-ES_tradnl" noProof="0" dirty="0">
                <a:latin typeface="Helvetica" charset="0"/>
                <a:ea typeface="Helvetica" charset="0"/>
                <a:cs typeface="Helvetica" charset="0"/>
              </a:rPr>
              <a:t>Acciones que benefician a las comunidades – como la creación de empleos, desarrollo de capacidades, y provisión de salud, bienestar y otros servicios – deben integrarse al modelo de negocios fundamental.</a:t>
            </a:r>
          </a:p>
          <a:p>
            <a:pPr>
              <a:buNone/>
            </a:pPr>
            <a:r>
              <a:rPr lang="es-ES_tradnl" noProof="0" dirty="0">
                <a:latin typeface="Helvetica" charset="0"/>
                <a:ea typeface="Helvetica" charset="0"/>
                <a:cs typeface="Helvetica" charset="0"/>
              </a:rPr>
              <a:t>Algunos asuntos específicos para la mejora de la RS:</a:t>
            </a:r>
          </a:p>
          <a:p>
            <a:r>
              <a:rPr lang="es-ES_tradnl" noProof="0" dirty="0">
                <a:latin typeface="Helvetica" charset="0"/>
                <a:ea typeface="Helvetica" charset="0"/>
                <a:cs typeface="Helvetica" charset="0"/>
              </a:rPr>
              <a:t>Consulte directamente con miembros de la comunidad antes de diseñar programas</a:t>
            </a:r>
          </a:p>
          <a:p>
            <a:r>
              <a:rPr lang="es-ES_tradnl" noProof="0" dirty="0">
                <a:latin typeface="Helvetica" charset="0"/>
                <a:ea typeface="Helvetica" charset="0"/>
                <a:cs typeface="Helvetica" charset="0"/>
              </a:rPr>
              <a:t>Enfóquese en incrementar la compra y la contratación locales</a:t>
            </a:r>
          </a:p>
          <a:p>
            <a:r>
              <a:rPr lang="es-ES_tradnl" noProof="0" dirty="0">
                <a:latin typeface="Helvetica" charset="0"/>
                <a:ea typeface="Helvetica" charset="0"/>
                <a:cs typeface="Helvetica" charset="0"/>
              </a:rPr>
              <a:t>Cuando invierta en una comunidad, considere los impactos económicos, sociales y ambientales de su inversión.</a:t>
            </a:r>
          </a:p>
          <a:p>
            <a:r>
              <a:rPr lang="es-ES_tradnl" noProof="0" dirty="0">
                <a:latin typeface="Helvetica" charset="0"/>
                <a:ea typeface="Helvetica" charset="0"/>
                <a:cs typeface="Helvetica" charset="0"/>
              </a:rPr>
              <a:t>Respete los usos tradicionales de recursos naturales por poblaciones locales, especialmente pueblos indígenas.</a:t>
            </a:r>
          </a:p>
          <a:p>
            <a:r>
              <a:rPr lang="es-ES_tradnl" noProof="0" dirty="0">
                <a:latin typeface="Helvetica" charset="0"/>
                <a:ea typeface="Helvetica" charset="0"/>
                <a:cs typeface="Helvetica" charset="0"/>
              </a:rPr>
              <a:t>Cumpla con sus obligaciones fiscales y legales como se describen en la ley, aun cuando las penas sean poco probables</a:t>
            </a:r>
          </a:p>
          <a:p>
            <a:r>
              <a:rPr lang="es-ES_tradnl" noProof="0" dirty="0">
                <a:latin typeface="Helvetica" charset="0"/>
                <a:ea typeface="Helvetica" charset="0"/>
                <a:cs typeface="Helvetica" charset="0"/>
              </a:rPr>
              <a:t>Considere la inversión social: programas e infraestructura que mejorarán la calidad de vida y que incrementarán la capacidad de la comunidad para desarrollarse sosteniblemente.</a:t>
            </a:r>
          </a:p>
        </p:txBody>
      </p:sp>
    </p:spTree>
    <p:extLst>
      <p:ext uri="{BB962C8B-B14F-4D97-AF65-F5344CB8AC3E}">
        <p14:creationId xmlns:p14="http://schemas.microsoft.com/office/powerpoint/2010/main" val="3558545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74638"/>
            <a:ext cx="7772400" cy="1325562"/>
          </a:xfrm>
        </p:spPr>
        <p:txBody>
          <a:bodyPr>
            <a:noAutofit/>
          </a:bodyPr>
          <a:lstStyle/>
          <a:p>
            <a:r>
              <a:rPr lang="es-ES_tradnl" sz="3600" noProof="0">
                <a:solidFill>
                  <a:srgbClr val="0070C0"/>
                </a:solidFill>
                <a:latin typeface="Helvetica" charset="0"/>
                <a:ea typeface="Helvetica" charset="0"/>
                <a:cs typeface="Helvetica" charset="0"/>
              </a:rPr>
              <a:t>Nota:  “Participación activa y desarrollo de la comunidad” es diferente de la filantropía</a:t>
            </a:r>
          </a:p>
        </p:txBody>
      </p:sp>
      <p:sp>
        <p:nvSpPr>
          <p:cNvPr id="6" name="Content Placeholder 5"/>
          <p:cNvSpPr>
            <a:spLocks noGrp="1"/>
          </p:cNvSpPr>
          <p:nvPr>
            <p:ph sz="quarter" idx="1"/>
          </p:nvPr>
        </p:nvSpPr>
        <p:spPr>
          <a:xfrm>
            <a:off x="914400" y="2197100"/>
            <a:ext cx="7772400" cy="3949700"/>
          </a:xfrm>
        </p:spPr>
        <p:txBody>
          <a:bodyPr>
            <a:normAutofit/>
          </a:bodyPr>
          <a:lstStyle/>
          <a:p>
            <a:r>
              <a:rPr lang="es-ES_tradnl" sz="2000" noProof="0" dirty="0">
                <a:latin typeface="Helvetica" charset="0"/>
                <a:ea typeface="Helvetica" charset="0"/>
                <a:cs typeface="Helvetica" charset="0"/>
              </a:rPr>
              <a:t>Las donaciones filantrópicas son un elemento importante del uso responsable de la riqueza en muchas culturas. Sin embargo, la filantropía va, en términos básicos, “de arriba hacia abajo” (el donador decide qué programas y proyectos financiar).</a:t>
            </a:r>
          </a:p>
          <a:p>
            <a:r>
              <a:rPr lang="es-ES_tradnl" sz="2000" b="1" i="1" noProof="0" dirty="0">
                <a:latin typeface="Helvetica" charset="0"/>
                <a:ea typeface="Helvetica" charset="0"/>
                <a:cs typeface="Helvetica" charset="0"/>
              </a:rPr>
              <a:t>La RS en el contexto de ISO 26000 debe impulsar la reciprocidad – beneficios y obligaciones para todos los involucrados – en vez de exaltar a los donadores y tratar a los receptores como dependientes  </a:t>
            </a:r>
          </a:p>
          <a:p>
            <a:r>
              <a:rPr lang="es-ES_tradnl" sz="2000" noProof="0" dirty="0">
                <a:latin typeface="Helvetica" charset="0"/>
                <a:ea typeface="Helvetica" charset="0"/>
                <a:cs typeface="Helvetica" charset="0"/>
              </a:rPr>
              <a:t>Esto también es importante para las organizaciones benéficas, dado que sus receptores también son algunas de sus partes interesadas.</a:t>
            </a:r>
          </a:p>
        </p:txBody>
      </p:sp>
    </p:spTree>
    <p:extLst>
      <p:ext uri="{BB962C8B-B14F-4D97-AF65-F5344CB8AC3E}">
        <p14:creationId xmlns:p14="http://schemas.microsoft.com/office/powerpoint/2010/main" val="15182248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s-ES_tradnl" sz="3200" noProof="0">
                <a:solidFill>
                  <a:srgbClr val="0070C0"/>
                </a:solidFill>
                <a:latin typeface="Helvetica" charset="0"/>
                <a:ea typeface="Helvetica" charset="0"/>
                <a:cs typeface="Helvetica" charset="0"/>
              </a:rPr>
            </a:br>
            <a:r>
              <a:rPr lang="es-ES_tradnl" sz="3200" noProof="0">
                <a:solidFill>
                  <a:srgbClr val="0070C0"/>
                </a:solidFill>
                <a:latin typeface="Helvetica" charset="0"/>
                <a:ea typeface="Helvetica" charset="0"/>
                <a:cs typeface="Helvetica" charset="0"/>
              </a:rPr>
              <a:t>Involucramiento y comunicación de las partes interesadas: un componente crucial</a:t>
            </a:r>
          </a:p>
        </p:txBody>
      </p:sp>
      <p:sp>
        <p:nvSpPr>
          <p:cNvPr id="4" name="Content Placeholder 3"/>
          <p:cNvSpPr>
            <a:spLocks noGrp="1"/>
          </p:cNvSpPr>
          <p:nvPr>
            <p:ph sz="quarter" idx="1"/>
          </p:nvPr>
        </p:nvSpPr>
        <p:spPr>
          <a:xfrm>
            <a:off x="628650" y="2041525"/>
            <a:ext cx="7886700" cy="4351338"/>
          </a:xfrm>
        </p:spPr>
        <p:txBody>
          <a:bodyPr>
            <a:normAutofit fontScale="77500" lnSpcReduction="20000"/>
          </a:bodyPr>
          <a:lstStyle/>
          <a:p>
            <a:r>
              <a:rPr lang="es-ES_tradnl" noProof="0" dirty="0">
                <a:latin typeface="Helvetica" charset="0"/>
                <a:ea typeface="Helvetica" charset="0"/>
                <a:cs typeface="Helvetica" charset="0"/>
              </a:rPr>
              <a:t>“La identificación e involucramiento de las partes interesadas es crucial para abordar la responsabilidad social de una organización.” (ISO 26000:2010 Cláusula 5.3)</a:t>
            </a:r>
          </a:p>
          <a:p>
            <a:r>
              <a:rPr lang="es-ES_tradnl" noProof="0" dirty="0">
                <a:latin typeface="Helvetica" charset="0"/>
                <a:ea typeface="Helvetica" charset="0"/>
                <a:cs typeface="Helvetica" charset="0"/>
              </a:rPr>
              <a:t>La comunicación establece canales para intercambiar conocimiento, sugerencias, quejas e ideas de soluciones.</a:t>
            </a:r>
          </a:p>
          <a:p>
            <a:r>
              <a:rPr lang="es-ES_tradnl" noProof="0" dirty="0">
                <a:latin typeface="Helvetica" charset="0"/>
                <a:ea typeface="Helvetica" charset="0"/>
                <a:cs typeface="Helvetica" charset="0"/>
              </a:rPr>
              <a:t>Identificar a las partes interesadas y desarrollar canales de comunicación con ellas es una de las partes más gratificantes y retadoras de la RS.</a:t>
            </a:r>
          </a:p>
          <a:p>
            <a:r>
              <a:rPr lang="es-ES_tradnl" dirty="0">
                <a:latin typeface="Helvetica" charset="0"/>
                <a:ea typeface="Helvetica" charset="0"/>
                <a:cs typeface="Helvetica" charset="0"/>
              </a:rPr>
              <a:t>Comience a comunicar respeto y voluntad para involucrarse </a:t>
            </a:r>
            <a:r>
              <a:rPr lang="es-ES_tradnl" b="1" dirty="0">
                <a:latin typeface="Helvetica" charset="0"/>
                <a:ea typeface="Helvetica" charset="0"/>
                <a:cs typeface="Helvetica" charset="0"/>
              </a:rPr>
              <a:t>antes </a:t>
            </a:r>
            <a:r>
              <a:rPr lang="es-ES_tradnl" dirty="0">
                <a:latin typeface="Helvetica" charset="0"/>
                <a:ea typeface="Helvetica" charset="0"/>
                <a:cs typeface="Helvetica" charset="0"/>
              </a:rPr>
              <a:t>de que una crisis emerja.</a:t>
            </a:r>
            <a:endParaRPr lang="es-ES_tradnl" noProof="0" dirty="0">
              <a:latin typeface="Helvetica" charset="0"/>
              <a:ea typeface="Helvetica" charset="0"/>
              <a:cs typeface="Helvetica" charset="0"/>
            </a:endParaRPr>
          </a:p>
          <a:p>
            <a:r>
              <a:rPr lang="es-ES_tradnl" noProof="0" dirty="0">
                <a:latin typeface="Helvetica" charset="0"/>
                <a:ea typeface="Helvetica" charset="0"/>
                <a:cs typeface="Helvetica" charset="0"/>
              </a:rPr>
              <a:t>La meta es construir confianza y credibilidad para el largo plazo, no encontrar “reparaciones rápidas” para los problemas.</a:t>
            </a:r>
          </a:p>
        </p:txBody>
      </p:sp>
    </p:spTree>
    <p:extLst>
      <p:ext uri="{BB962C8B-B14F-4D97-AF65-F5344CB8AC3E}">
        <p14:creationId xmlns:p14="http://schemas.microsoft.com/office/powerpoint/2010/main" val="896449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143000"/>
          </a:xfrm>
        </p:spPr>
        <p:txBody>
          <a:bodyPr>
            <a:normAutofit/>
          </a:bodyPr>
          <a:lstStyle/>
          <a:p>
            <a:r>
              <a:rPr lang="es-ES_tradnl" sz="3600">
                <a:solidFill>
                  <a:srgbClr val="0070C0"/>
                </a:solidFill>
                <a:latin typeface="Helvetica" charset="0"/>
                <a:ea typeface="Helvetica" charset="0"/>
                <a:cs typeface="Helvetica" charset="0"/>
              </a:rPr>
              <a:t>¿Qué quiere decir “partes interesadas”?</a:t>
            </a:r>
            <a:endParaRPr lang="es-ES_tradnl" sz="3600" noProof="0">
              <a:solidFill>
                <a:srgbClr val="0070C0"/>
              </a:solidFill>
              <a:latin typeface="Helvetica" charset="0"/>
              <a:ea typeface="Helvetica" charset="0"/>
              <a:cs typeface="Helvetica" charset="0"/>
            </a:endParaRPr>
          </a:p>
        </p:txBody>
      </p:sp>
      <p:sp>
        <p:nvSpPr>
          <p:cNvPr id="4" name="Content Placeholder 3"/>
          <p:cNvSpPr>
            <a:spLocks noGrp="1"/>
          </p:cNvSpPr>
          <p:nvPr>
            <p:ph sz="quarter" idx="1"/>
          </p:nvPr>
        </p:nvSpPr>
        <p:spPr/>
        <p:txBody>
          <a:bodyPr>
            <a:normAutofit fontScale="92500" lnSpcReduction="20000"/>
          </a:bodyPr>
          <a:lstStyle/>
          <a:p>
            <a:r>
              <a:rPr lang="es-ES_tradnl" noProof="0" dirty="0">
                <a:latin typeface="Helvetica" charset="0"/>
                <a:ea typeface="Helvetica" charset="0"/>
                <a:cs typeface="Helvetica" charset="0"/>
              </a:rPr>
              <a:t>ISO 26000 define una “parte interesada” como “un individuo o un grupo que tiene interés sobre cualquier decisión o actividad de una organización”.</a:t>
            </a:r>
          </a:p>
          <a:p>
            <a:endParaRPr lang="es-ES_tradnl" dirty="0">
              <a:latin typeface="Helvetica" charset="0"/>
              <a:ea typeface="Helvetica" charset="0"/>
              <a:cs typeface="Helvetica" charset="0"/>
            </a:endParaRPr>
          </a:p>
          <a:p>
            <a:r>
              <a:rPr lang="es-ES_tradnl" noProof="0" dirty="0">
                <a:latin typeface="Helvetica" charset="0"/>
                <a:ea typeface="Helvetica" charset="0"/>
                <a:cs typeface="Helvetica" charset="0"/>
              </a:rPr>
              <a:t>“Involucramiento con las partes interesadas” se define como una “actividad llevada a cabo para crear oportunidades para el diálogo entre una organización y uno o más de sus partes interesadas con el objetivo de proveer una base informada para las decisiones de la organización”.</a:t>
            </a:r>
          </a:p>
          <a:p>
            <a:pPr>
              <a:buNone/>
            </a:pPr>
            <a:endParaRPr lang="es-ES_tradnl" noProof="0" dirty="0">
              <a:latin typeface="Helvetica" charset="0"/>
              <a:ea typeface="Helvetica" charset="0"/>
              <a:cs typeface="Helvetica" charset="0"/>
            </a:endParaRPr>
          </a:p>
          <a:p>
            <a:pPr>
              <a:buNone/>
            </a:pPr>
            <a:r>
              <a:rPr lang="es-ES_tradnl" sz="1800" noProof="0" dirty="0">
                <a:latin typeface="Helvetica" charset="0"/>
                <a:ea typeface="Helvetica" charset="0"/>
                <a:cs typeface="Helvetica" charset="0"/>
              </a:rPr>
              <a:t>Fuente:  ISO 26000:2010, Cláusula 2.20; 2.21</a:t>
            </a:r>
          </a:p>
        </p:txBody>
      </p:sp>
    </p:spTree>
    <p:extLst>
      <p:ext uri="{BB962C8B-B14F-4D97-AF65-F5344CB8AC3E}">
        <p14:creationId xmlns:p14="http://schemas.microsoft.com/office/powerpoint/2010/main" val="20660759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4400" y="274638"/>
            <a:ext cx="7772400" cy="868362"/>
          </a:xfrm>
        </p:spPr>
        <p:txBody>
          <a:bodyPr>
            <a:normAutofit fontScale="90000"/>
          </a:bodyPr>
          <a:lstStyle/>
          <a:p>
            <a:r>
              <a:rPr lang="es-ES_tradnl" sz="3600" noProof="0">
                <a:solidFill>
                  <a:srgbClr val="0070C0"/>
                </a:solidFill>
                <a:latin typeface="Helvetica" charset="0"/>
                <a:ea typeface="Helvetica" charset="0"/>
                <a:cs typeface="Helvetica" charset="0"/>
              </a:rPr>
              <a:t>¿Quiénes son sus partes interesadas?</a:t>
            </a:r>
          </a:p>
        </p:txBody>
      </p:sp>
      <p:sp>
        <p:nvSpPr>
          <p:cNvPr id="5" name="Rectangle 4"/>
          <p:cNvSpPr/>
          <p:nvPr/>
        </p:nvSpPr>
        <p:spPr>
          <a:xfrm>
            <a:off x="914400" y="1219200"/>
            <a:ext cx="7696200" cy="4401205"/>
          </a:xfrm>
          <a:prstGeom prst="rect">
            <a:avLst/>
          </a:prstGeom>
        </p:spPr>
        <p:txBody>
          <a:bodyPr wrap="square">
            <a:spAutoFit/>
          </a:bodyPr>
          <a:lstStyle/>
          <a:p>
            <a:pPr>
              <a:buNone/>
            </a:pPr>
            <a:r>
              <a:rPr lang="en-US" sz="2000" b="1" dirty="0" err="1">
                <a:latin typeface="Helvetica" charset="0"/>
                <a:ea typeface="Helvetica" charset="0"/>
                <a:cs typeface="Helvetica" charset="0"/>
              </a:rPr>
              <a:t>Partes</a:t>
            </a:r>
            <a:r>
              <a:rPr lang="en-US" sz="2000" b="1" dirty="0">
                <a:latin typeface="Helvetica" charset="0"/>
                <a:ea typeface="Helvetica" charset="0"/>
                <a:cs typeface="Helvetica" charset="0"/>
              </a:rPr>
              <a:t> </a:t>
            </a:r>
            <a:r>
              <a:rPr lang="en-US" sz="2000" b="1" dirty="0" err="1">
                <a:latin typeface="Helvetica" charset="0"/>
                <a:ea typeface="Helvetica" charset="0"/>
                <a:cs typeface="Helvetica" charset="0"/>
              </a:rPr>
              <a:t>interesadas</a:t>
            </a:r>
            <a:r>
              <a:rPr lang="en-US" sz="2000" dirty="0">
                <a:latin typeface="Helvetica" charset="0"/>
                <a:ea typeface="Helvetica" charset="0"/>
                <a:cs typeface="Helvetica" charset="0"/>
              </a:rPr>
              <a:t> son personas o </a:t>
            </a:r>
            <a:r>
              <a:rPr lang="en-US" sz="2000" dirty="0" err="1">
                <a:latin typeface="Helvetica" charset="0"/>
                <a:ea typeface="Helvetica" charset="0"/>
                <a:cs typeface="Helvetica" charset="0"/>
              </a:rPr>
              <a:t>grupos</a:t>
            </a:r>
            <a:r>
              <a:rPr lang="en-US" sz="2000" dirty="0">
                <a:latin typeface="Helvetica" charset="0"/>
                <a:ea typeface="Helvetica" charset="0"/>
                <a:cs typeface="Helvetica" charset="0"/>
              </a:rPr>
              <a:t> que son </a:t>
            </a:r>
            <a:r>
              <a:rPr lang="en-US" sz="2000" dirty="0" err="1">
                <a:latin typeface="Helvetica" charset="0"/>
                <a:ea typeface="Helvetica" charset="0"/>
                <a:cs typeface="Helvetica" charset="0"/>
              </a:rPr>
              <a:t>afectados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por</a:t>
            </a:r>
            <a:r>
              <a:rPr lang="en-US" sz="2000" dirty="0">
                <a:latin typeface="Helvetica" charset="0"/>
                <a:ea typeface="Helvetica" charset="0"/>
                <a:cs typeface="Helvetica" charset="0"/>
              </a:rPr>
              <a:t> las </a:t>
            </a:r>
            <a:r>
              <a:rPr lang="en-US" sz="2000" dirty="0" err="1">
                <a:latin typeface="Helvetica" charset="0"/>
                <a:ea typeface="Helvetica" charset="0"/>
                <a:cs typeface="Helvetica" charset="0"/>
              </a:rPr>
              <a:t>acciones</a:t>
            </a:r>
            <a:r>
              <a:rPr lang="en-US" sz="2000" dirty="0">
                <a:latin typeface="Helvetica" charset="0"/>
                <a:ea typeface="Helvetica" charset="0"/>
                <a:cs typeface="Helvetica" charset="0"/>
              </a:rPr>
              <a:t> de </a:t>
            </a:r>
            <a:r>
              <a:rPr lang="en-US" sz="2000" dirty="0" err="1">
                <a:latin typeface="Helvetica" charset="0"/>
                <a:ea typeface="Helvetica" charset="0"/>
                <a:cs typeface="Helvetica" charset="0"/>
              </a:rPr>
              <a:t>su</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organización</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Frecuentemente</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también</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tienen</a:t>
            </a:r>
            <a:r>
              <a:rPr lang="en-US" sz="2000" dirty="0">
                <a:latin typeface="Helvetica" charset="0"/>
                <a:ea typeface="Helvetica" charset="0"/>
                <a:cs typeface="Helvetica" charset="0"/>
              </a:rPr>
              <a:t> la </a:t>
            </a:r>
            <a:r>
              <a:rPr lang="en-US" sz="2000" dirty="0" err="1">
                <a:latin typeface="Helvetica" charset="0"/>
                <a:ea typeface="Helvetica" charset="0"/>
                <a:cs typeface="Helvetica" charset="0"/>
              </a:rPr>
              <a:t>habilidad</a:t>
            </a:r>
            <a:r>
              <a:rPr lang="en-US" sz="2000" dirty="0">
                <a:latin typeface="Helvetica" charset="0"/>
                <a:ea typeface="Helvetica" charset="0"/>
                <a:cs typeface="Helvetica" charset="0"/>
              </a:rPr>
              <a:t> de </a:t>
            </a:r>
            <a:r>
              <a:rPr lang="en-US" sz="2000" dirty="0" err="1">
                <a:latin typeface="Helvetica" charset="0"/>
                <a:ea typeface="Helvetica" charset="0"/>
                <a:cs typeface="Helvetica" charset="0"/>
              </a:rPr>
              <a:t>afectarlo</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Por</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eso</a:t>
            </a:r>
            <a:r>
              <a:rPr lang="en-US" sz="2000" dirty="0">
                <a:latin typeface="Helvetica" charset="0"/>
                <a:ea typeface="Helvetica" charset="0"/>
                <a:cs typeface="Helvetica" charset="0"/>
              </a:rPr>
              <a:t>, ISO 26000 </a:t>
            </a:r>
            <a:r>
              <a:rPr lang="en-US" sz="2000" dirty="0" err="1">
                <a:latin typeface="Helvetica" charset="0"/>
                <a:ea typeface="Helvetica" charset="0"/>
                <a:cs typeface="Helvetica" charset="0"/>
              </a:rPr>
              <a:t>enfatiza</a:t>
            </a:r>
            <a:r>
              <a:rPr lang="en-US" sz="2000" dirty="0">
                <a:latin typeface="Helvetica" charset="0"/>
                <a:ea typeface="Helvetica" charset="0"/>
                <a:cs typeface="Helvetica" charset="0"/>
              </a:rPr>
              <a:t> en el </a:t>
            </a:r>
            <a:r>
              <a:rPr lang="en-US" sz="2000" dirty="0" err="1">
                <a:latin typeface="Helvetica" charset="0"/>
                <a:ea typeface="Helvetica" charset="0"/>
                <a:cs typeface="Helvetica" charset="0"/>
              </a:rPr>
              <a:t>involucramiento</a:t>
            </a:r>
            <a:r>
              <a:rPr lang="en-US" sz="2000" dirty="0">
                <a:latin typeface="Helvetica" charset="0"/>
                <a:ea typeface="Helvetica" charset="0"/>
                <a:cs typeface="Helvetica" charset="0"/>
              </a:rPr>
              <a:t> con las </a:t>
            </a:r>
            <a:r>
              <a:rPr lang="en-US" sz="2000" dirty="0" err="1">
                <a:latin typeface="Helvetica" charset="0"/>
                <a:ea typeface="Helvetica" charset="0"/>
                <a:cs typeface="Helvetica" charset="0"/>
              </a:rPr>
              <a:t>partes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interesadas</a:t>
            </a:r>
            <a:r>
              <a:rPr lang="en-US" sz="2000" dirty="0">
                <a:latin typeface="Helvetica" charset="0"/>
                <a:ea typeface="Helvetica" charset="0"/>
                <a:cs typeface="Helvetica" charset="0"/>
              </a:rPr>
              <a:t> y </a:t>
            </a:r>
            <a:r>
              <a:rPr lang="en-US" sz="2000" dirty="0" err="1">
                <a:latin typeface="Helvetica" charset="0"/>
                <a:ea typeface="Helvetica" charset="0"/>
                <a:cs typeface="Helvetica" charset="0"/>
              </a:rPr>
              <a:t>provee</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sugerencias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sobre</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cómo</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realizarlo</a:t>
            </a:r>
            <a:r>
              <a:rPr lang="en-US" sz="2000" dirty="0">
                <a:latin typeface="Helvetica" charset="0"/>
                <a:ea typeface="Helvetica" charset="0"/>
                <a:cs typeface="Helvetica" charset="0"/>
              </a:rPr>
              <a:t>.</a:t>
            </a:r>
            <a:endParaRPr lang="en-US" sz="2000" b="1" dirty="0">
              <a:latin typeface="Helvetica" charset="0"/>
              <a:ea typeface="Helvetica" charset="0"/>
              <a:cs typeface="Helvetica" charset="0"/>
            </a:endParaRPr>
          </a:p>
          <a:p>
            <a:pPr>
              <a:buNone/>
            </a:pPr>
            <a:endParaRPr lang="en-US" sz="2000" dirty="0">
              <a:latin typeface="Helvetica" charset="0"/>
              <a:ea typeface="Helvetica" charset="0"/>
              <a:cs typeface="Helvetica" charset="0"/>
            </a:endParaRPr>
          </a:p>
          <a:p>
            <a:pPr>
              <a:buNone/>
            </a:pPr>
            <a:r>
              <a:rPr lang="en-US" sz="2000" b="1" dirty="0">
                <a:latin typeface="Helvetica" charset="0"/>
                <a:ea typeface="Helvetica" charset="0"/>
                <a:cs typeface="Helvetica" charset="0"/>
              </a:rPr>
              <a:t>Las </a:t>
            </a:r>
            <a:r>
              <a:rPr lang="en-US" sz="2000" b="1" dirty="0" err="1">
                <a:latin typeface="Helvetica" charset="0"/>
                <a:ea typeface="Helvetica" charset="0"/>
                <a:cs typeface="Helvetica" charset="0"/>
              </a:rPr>
              <a:t>categorías</a:t>
            </a:r>
            <a:r>
              <a:rPr lang="en-US" sz="2000" b="1" dirty="0">
                <a:latin typeface="Helvetica" charset="0"/>
                <a:ea typeface="Helvetica" charset="0"/>
                <a:cs typeface="Helvetica" charset="0"/>
              </a:rPr>
              <a:t> de </a:t>
            </a:r>
            <a:r>
              <a:rPr lang="en-US" sz="2000" b="1" dirty="0" err="1">
                <a:latin typeface="Helvetica" charset="0"/>
                <a:ea typeface="Helvetica" charset="0"/>
                <a:cs typeface="Helvetica" charset="0"/>
              </a:rPr>
              <a:t>partes</a:t>
            </a:r>
            <a:r>
              <a:rPr lang="en-US" sz="2000" b="1" dirty="0">
                <a:latin typeface="Helvetica" charset="0"/>
                <a:ea typeface="Helvetica" charset="0"/>
                <a:cs typeface="Helvetica" charset="0"/>
              </a:rPr>
              <a:t> </a:t>
            </a:r>
            <a:r>
              <a:rPr lang="en-US" sz="2000" b="1" dirty="0" err="1">
                <a:latin typeface="Helvetica" charset="0"/>
                <a:ea typeface="Helvetica" charset="0"/>
                <a:cs typeface="Helvetica" charset="0"/>
              </a:rPr>
              <a:t>interesadas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incluyen</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trabajadores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clientes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compradores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consumidores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dueños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inversionistas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oficiales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gubernamentales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residentes</a:t>
            </a:r>
            <a:r>
              <a:rPr lang="en-US" sz="2000" dirty="0">
                <a:latin typeface="Helvetica" charset="0"/>
                <a:ea typeface="Helvetica" charset="0"/>
                <a:cs typeface="Helvetica" charset="0"/>
              </a:rPr>
              <a:t> de las </a:t>
            </a:r>
            <a:r>
              <a:rPr lang="en-US" sz="2000" dirty="0" err="1">
                <a:latin typeface="Helvetica" charset="0"/>
                <a:ea typeface="Helvetica" charset="0"/>
                <a:cs typeface="Helvetica" charset="0"/>
              </a:rPr>
              <a:t>comunidades</a:t>
            </a:r>
            <a:r>
              <a:rPr lang="en-US" sz="2000" dirty="0">
                <a:latin typeface="Helvetica" charset="0"/>
                <a:ea typeface="Helvetica" charset="0"/>
                <a:cs typeface="Helvetica" charset="0"/>
              </a:rPr>
              <a:t> y </a:t>
            </a:r>
            <a:r>
              <a:rPr lang="en-US" sz="2000" dirty="0" err="1">
                <a:latin typeface="Helvetica" charset="0"/>
                <a:ea typeface="Helvetica" charset="0"/>
                <a:cs typeface="Helvetica" charset="0"/>
              </a:rPr>
              <a:t>proveedores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Por</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ejemplo</a:t>
            </a:r>
            <a:r>
              <a:rPr lang="en-US" sz="2000" dirty="0">
                <a:latin typeface="Helvetica" charset="0"/>
                <a:ea typeface="Helvetica" charset="0"/>
                <a:cs typeface="Helvetica" charset="0"/>
              </a:rPr>
              <a:t>, las </a:t>
            </a:r>
            <a:r>
              <a:rPr lang="en-US" sz="2000" dirty="0" err="1">
                <a:latin typeface="Helvetica" charset="0"/>
                <a:ea typeface="Helvetica" charset="0"/>
                <a:cs typeface="Helvetica" charset="0"/>
              </a:rPr>
              <a:t>partes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interesadas</a:t>
            </a:r>
            <a:r>
              <a:rPr lang="en-US" sz="2000" dirty="0">
                <a:latin typeface="Helvetica" charset="0"/>
                <a:ea typeface="Helvetica" charset="0"/>
                <a:cs typeface="Helvetica" charset="0"/>
              </a:rPr>
              <a:t> de un hospital </a:t>
            </a:r>
            <a:r>
              <a:rPr lang="en-US" sz="2000" dirty="0" err="1">
                <a:latin typeface="Helvetica" charset="0"/>
                <a:ea typeface="Helvetica" charset="0"/>
                <a:cs typeface="Helvetica" charset="0"/>
              </a:rPr>
              <a:t>podrían</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incluir</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doctores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enfermeros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pacientes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familias</a:t>
            </a:r>
            <a:r>
              <a:rPr lang="en-US" sz="2000" dirty="0">
                <a:latin typeface="Helvetica" charset="0"/>
                <a:ea typeface="Helvetica" charset="0"/>
                <a:cs typeface="Helvetica" charset="0"/>
              </a:rPr>
              <a:t> de los </a:t>
            </a:r>
            <a:r>
              <a:rPr lang="en-US" sz="2000" dirty="0" err="1">
                <a:latin typeface="Helvetica" charset="0"/>
                <a:ea typeface="Helvetica" charset="0"/>
                <a:cs typeface="Helvetica" charset="0"/>
              </a:rPr>
              <a:t>pacientes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dueños</a:t>
            </a:r>
            <a:r>
              <a:rPr lang="en-US" sz="2000" dirty="0">
                <a:latin typeface="Helvetica" charset="0"/>
                <a:ea typeface="Helvetica" charset="0"/>
                <a:cs typeface="Helvetica" charset="0"/>
              </a:rPr>
              <a:t> del hospital (</a:t>
            </a:r>
            <a:r>
              <a:rPr lang="en-US" sz="2000" dirty="0" err="1">
                <a:latin typeface="Helvetica" charset="0"/>
                <a:ea typeface="Helvetica" charset="0"/>
                <a:cs typeface="Helvetica" charset="0"/>
              </a:rPr>
              <a:t>ya</a:t>
            </a:r>
            <a:r>
              <a:rPr lang="en-US" sz="2000" dirty="0">
                <a:latin typeface="Helvetica" charset="0"/>
                <a:ea typeface="Helvetica" charset="0"/>
                <a:cs typeface="Helvetica" charset="0"/>
              </a:rPr>
              <a:t> sea el </a:t>
            </a:r>
            <a:r>
              <a:rPr lang="en-US" sz="2000" dirty="0" err="1">
                <a:latin typeface="Helvetica" charset="0"/>
                <a:ea typeface="Helvetica" charset="0"/>
                <a:cs typeface="Helvetica" charset="0"/>
              </a:rPr>
              <a:t>gobierno</a:t>
            </a:r>
            <a:r>
              <a:rPr lang="en-US" sz="2000" dirty="0">
                <a:latin typeface="Helvetica" charset="0"/>
                <a:ea typeface="Helvetica" charset="0"/>
                <a:cs typeface="Helvetica" charset="0"/>
              </a:rPr>
              <a:t> o </a:t>
            </a:r>
            <a:r>
              <a:rPr lang="en-US" sz="2000" dirty="0" err="1">
                <a:latin typeface="Helvetica" charset="0"/>
                <a:ea typeface="Helvetica" charset="0"/>
                <a:cs typeface="Helvetica" charset="0"/>
              </a:rPr>
              <a:t>inversionistas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privados</a:t>
            </a:r>
            <a:r>
              <a:rPr lang="en-US" sz="2000" dirty="0">
                <a:latin typeface="Helvetica" charset="0"/>
                <a:ea typeface="Helvetica" charset="0"/>
                <a:cs typeface="Helvetica" charset="0"/>
              </a:rPr>
              <a:t>), la </a:t>
            </a:r>
            <a:r>
              <a:rPr lang="en-US" sz="2000" dirty="0" err="1">
                <a:latin typeface="Helvetica" charset="0"/>
                <a:ea typeface="Helvetica" charset="0"/>
                <a:cs typeface="Helvetica" charset="0"/>
              </a:rPr>
              <a:t>comunidad</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donde</a:t>
            </a:r>
            <a:r>
              <a:rPr lang="en-US" sz="2000" dirty="0">
                <a:latin typeface="Helvetica" charset="0"/>
                <a:ea typeface="Helvetica" charset="0"/>
                <a:cs typeface="Helvetica" charset="0"/>
              </a:rPr>
              <a:t> se </a:t>
            </a:r>
            <a:r>
              <a:rPr lang="en-US" sz="2000" dirty="0" err="1">
                <a:latin typeface="Helvetica" charset="0"/>
                <a:ea typeface="Helvetica" charset="0"/>
                <a:cs typeface="Helvetica" charset="0"/>
              </a:rPr>
              <a:t>localiza</a:t>
            </a:r>
            <a:r>
              <a:rPr lang="en-US" sz="2000" dirty="0">
                <a:latin typeface="Helvetica" charset="0"/>
                <a:ea typeface="Helvetica" charset="0"/>
                <a:cs typeface="Helvetica" charset="0"/>
              </a:rPr>
              <a:t> el hospital, los </a:t>
            </a:r>
            <a:r>
              <a:rPr lang="en-US" sz="2000" dirty="0" err="1">
                <a:latin typeface="Helvetica" charset="0"/>
                <a:ea typeface="Helvetica" charset="0"/>
                <a:cs typeface="Helvetica" charset="0"/>
              </a:rPr>
              <a:t>proveedores</a:t>
            </a:r>
            <a:r>
              <a:rPr lang="en-US" sz="2000" dirty="0">
                <a:latin typeface="Helvetica" charset="0"/>
                <a:ea typeface="Helvetica" charset="0"/>
                <a:cs typeface="Helvetica" charset="0"/>
              </a:rPr>
              <a:t> de </a:t>
            </a:r>
            <a:r>
              <a:rPr lang="en-US" sz="2000" dirty="0" err="1">
                <a:latin typeface="Helvetica" charset="0"/>
                <a:ea typeface="Helvetica" charset="0"/>
                <a:cs typeface="Helvetica" charset="0"/>
              </a:rPr>
              <a:t>objetos</a:t>
            </a:r>
            <a:r>
              <a:rPr lang="en-US" sz="2000" dirty="0">
                <a:latin typeface="Helvetica" charset="0"/>
                <a:ea typeface="Helvetica" charset="0"/>
                <a:cs typeface="Helvetica" charset="0"/>
              </a:rPr>
              <a:t> </a:t>
            </a:r>
            <a:r>
              <a:rPr lang="en-US" sz="2000" dirty="0" err="1">
                <a:latin typeface="Helvetica" charset="0"/>
                <a:ea typeface="Helvetica" charset="0"/>
                <a:cs typeface="Helvetica" charset="0"/>
              </a:rPr>
              <a:t>médicos</a:t>
            </a:r>
            <a:r>
              <a:rPr lang="en-US" sz="2000" dirty="0">
                <a:latin typeface="Helvetica" charset="0"/>
                <a:ea typeface="Helvetica" charset="0"/>
                <a:cs typeface="Helvetica" charset="0"/>
              </a:rPr>
              <a:t>, etc.</a:t>
            </a:r>
            <a:endParaRPr lang="en-US" sz="2000" b="1" dirty="0">
              <a:latin typeface="Helvetica" charset="0"/>
              <a:ea typeface="Helvetica" charset="0"/>
              <a:cs typeface="Helvetica" charset="0"/>
            </a:endParaRPr>
          </a:p>
        </p:txBody>
      </p:sp>
    </p:spTree>
    <p:extLst>
      <p:ext uri="{BB962C8B-B14F-4D97-AF65-F5344CB8AC3E}">
        <p14:creationId xmlns:p14="http://schemas.microsoft.com/office/powerpoint/2010/main" val="4738182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229600" cy="1554162"/>
          </a:xfrm>
        </p:spPr>
        <p:txBody>
          <a:bodyPr>
            <a:noAutofit/>
          </a:bodyPr>
          <a:lstStyle/>
          <a:p>
            <a:r>
              <a:rPr lang="es-ES_tradnl" sz="3200" noProof="0" dirty="0">
                <a:solidFill>
                  <a:srgbClr val="0070C0"/>
                </a:solidFill>
                <a:latin typeface="Helvetica" charset="0"/>
                <a:ea typeface="Helvetica" charset="0"/>
                <a:cs typeface="Helvetica" charset="0"/>
              </a:rPr>
              <a:t>Para mejorar el desempeño organizacional, el involucramiento con las partes interesadas debería:</a:t>
            </a:r>
          </a:p>
        </p:txBody>
      </p:sp>
      <p:sp>
        <p:nvSpPr>
          <p:cNvPr id="3" name="Content Placeholder 2"/>
          <p:cNvSpPr>
            <a:spLocks noGrp="1"/>
          </p:cNvSpPr>
          <p:nvPr>
            <p:ph idx="1"/>
          </p:nvPr>
        </p:nvSpPr>
        <p:spPr>
          <a:xfrm>
            <a:off x="457200" y="2120900"/>
            <a:ext cx="8128000" cy="4038600"/>
          </a:xfrm>
        </p:spPr>
        <p:txBody>
          <a:bodyPr>
            <a:normAutofit/>
          </a:bodyPr>
          <a:lstStyle/>
          <a:p>
            <a:r>
              <a:rPr lang="es-ES_tradnl" sz="2000" noProof="0" dirty="0">
                <a:latin typeface="Helvetica" charset="0"/>
                <a:ea typeface="Helvetica" charset="0"/>
                <a:cs typeface="Helvetica" charset="0"/>
              </a:rPr>
              <a:t>Incluir líderes de diferentes partes interesadas (p. ej. la comunidad, los colaboradores, los accionistas), y también buscar el involucramiento de la población en general para asegurar la justicia y obtener puntos de vista diferentes.</a:t>
            </a:r>
          </a:p>
          <a:p>
            <a:r>
              <a:rPr lang="es-ES_tradnl" sz="2000" dirty="0">
                <a:latin typeface="Helvetica" charset="0"/>
                <a:ea typeface="Helvetica" charset="0"/>
                <a:cs typeface="Helvetica" charset="0"/>
              </a:rPr>
              <a:t>Enfatizar la comunicación de dos vías (escuche a sus partes interesadas y explíquese con ellas).</a:t>
            </a:r>
          </a:p>
          <a:p>
            <a:r>
              <a:rPr lang="es-ES_tradnl" sz="2000" noProof="0" dirty="0">
                <a:latin typeface="Helvetica" charset="0"/>
                <a:ea typeface="Helvetica" charset="0"/>
                <a:cs typeface="Helvetica" charset="0"/>
              </a:rPr>
              <a:t>Mantener un tono realista y positivo, evitar hacer promesas vagas o ambiciosas que no se pueden cumplir.</a:t>
            </a:r>
          </a:p>
          <a:p>
            <a:r>
              <a:rPr lang="es-ES_tradnl" sz="2000" dirty="0">
                <a:latin typeface="Helvetica" charset="0"/>
                <a:ea typeface="Helvetica" charset="0"/>
                <a:cs typeface="Helvetica" charset="0"/>
              </a:rPr>
              <a:t>NO ser usada principalmente como un vehículo para publicidad u oportunidades fotográficas.</a:t>
            </a:r>
            <a:endParaRPr lang="es-ES_tradnl" sz="2000" noProof="0" dirty="0">
              <a:latin typeface="Helvetica" charset="0"/>
              <a:ea typeface="Helvetica" charset="0"/>
              <a:cs typeface="Helvetica" charset="0"/>
            </a:endParaRPr>
          </a:p>
        </p:txBody>
      </p:sp>
    </p:spTree>
    <p:extLst>
      <p:ext uri="{BB962C8B-B14F-4D97-AF65-F5344CB8AC3E}">
        <p14:creationId xmlns:p14="http://schemas.microsoft.com/office/powerpoint/2010/main" val="18087407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86" y="220717"/>
            <a:ext cx="7772400" cy="990272"/>
          </a:xfrm>
        </p:spPr>
        <p:txBody>
          <a:bodyPr>
            <a:noAutofit/>
          </a:bodyPr>
          <a:lstStyle/>
          <a:p>
            <a:r>
              <a:rPr lang="es-ES_tradnl" sz="3200" noProof="0" dirty="0">
                <a:solidFill>
                  <a:srgbClr val="0070C0"/>
                </a:solidFill>
                <a:latin typeface="Helvetica" charset="0"/>
                <a:ea typeface="Helvetica" charset="0"/>
                <a:cs typeface="Helvetica" charset="0"/>
              </a:rPr>
              <a:t>4. CÓMO USAR ISO 26000</a:t>
            </a:r>
          </a:p>
        </p:txBody>
      </p:sp>
      <p:sp>
        <p:nvSpPr>
          <p:cNvPr id="3" name="Text Placeholder 2"/>
          <p:cNvSpPr>
            <a:spLocks noGrp="1"/>
          </p:cNvSpPr>
          <p:nvPr>
            <p:ph type="body" idx="1"/>
          </p:nvPr>
        </p:nvSpPr>
        <p:spPr>
          <a:xfrm>
            <a:off x="664123" y="1548086"/>
            <a:ext cx="7772400" cy="2819400"/>
          </a:xfrm>
        </p:spPr>
        <p:txBody>
          <a:bodyPr>
            <a:noAutofit/>
          </a:bodyPr>
          <a:lstStyle/>
          <a:p>
            <a:pPr>
              <a:buFont typeface="Wingdings" pitchFamily="2" charset="2"/>
              <a:buChar char="ü"/>
            </a:pPr>
            <a:r>
              <a:rPr lang="es-ES_tradnl" noProof="0" dirty="0">
                <a:latin typeface="Helvetica" charset="0"/>
                <a:ea typeface="Helvetica" charset="0"/>
                <a:cs typeface="Helvetica" charset="0"/>
              </a:rPr>
              <a:t>Poner la dirección desde arriba; construyendo la RS en la gobernanza y los procesos</a:t>
            </a:r>
          </a:p>
          <a:p>
            <a:pPr>
              <a:buFont typeface="Wingdings" pitchFamily="2" charset="2"/>
              <a:buChar char="ü"/>
            </a:pPr>
            <a:r>
              <a:rPr lang="es-ES_tradnl" dirty="0">
                <a:latin typeface="Helvetica" charset="0"/>
                <a:ea typeface="Helvetica" charset="0"/>
                <a:cs typeface="Helvetica" charset="0"/>
              </a:rPr>
              <a:t>Determinando la pertinencia y significancia, estableciendo prioridades:</a:t>
            </a:r>
          </a:p>
          <a:p>
            <a:pPr lvl="1">
              <a:buFont typeface="Wingdings" pitchFamily="2" charset="2"/>
              <a:buChar char="ü"/>
            </a:pPr>
            <a:r>
              <a:rPr lang="es-ES_tradnl" noProof="0" dirty="0">
                <a:latin typeface="Helvetica" charset="0"/>
                <a:ea typeface="Helvetica" charset="0"/>
                <a:cs typeface="Helvetica" charset="0"/>
              </a:rPr>
              <a:t>Matriz, mapeo, análisis de </a:t>
            </a:r>
            <a:r>
              <a:rPr lang="es-ES_tradnl" dirty="0">
                <a:latin typeface="Helvetica" charset="0"/>
                <a:ea typeface="Helvetica" charset="0"/>
                <a:cs typeface="Helvetica" charset="0"/>
              </a:rPr>
              <a:t>brechas</a:t>
            </a:r>
          </a:p>
          <a:p>
            <a:pPr>
              <a:buFont typeface="Wingdings" pitchFamily="2" charset="2"/>
              <a:buChar char="ü"/>
            </a:pPr>
            <a:r>
              <a:rPr lang="es-ES_tradnl" dirty="0">
                <a:latin typeface="Helvetica" charset="0"/>
                <a:ea typeface="Helvetica" charset="0"/>
                <a:cs typeface="Helvetica" charset="0"/>
              </a:rPr>
              <a:t>Evaluando sus responsabilidades en su esfera de influencia</a:t>
            </a:r>
          </a:p>
          <a:p>
            <a:pPr>
              <a:buFont typeface="Wingdings" pitchFamily="2" charset="2"/>
              <a:buChar char="ü"/>
            </a:pPr>
            <a:r>
              <a:rPr lang="es-ES_tradnl" noProof="0" dirty="0">
                <a:latin typeface="Helvetica" charset="0"/>
                <a:ea typeface="Helvetica" charset="0"/>
                <a:cs typeface="Helvetica" charset="0"/>
              </a:rPr>
              <a:t>Realizando debida diligencia</a:t>
            </a:r>
          </a:p>
          <a:p>
            <a:pPr>
              <a:buFont typeface="Wingdings" pitchFamily="2" charset="2"/>
              <a:buChar char="ü"/>
            </a:pPr>
            <a:r>
              <a:rPr lang="es-ES_tradnl" dirty="0">
                <a:latin typeface="Helvetica" charset="0"/>
                <a:ea typeface="Helvetica" charset="0"/>
                <a:cs typeface="Helvetica" charset="0"/>
              </a:rPr>
              <a:t>Reportando y comunicándose con las partes interesadas</a:t>
            </a:r>
            <a:endParaRPr lang="es-ES_tradnl" noProof="0" dirty="0">
              <a:latin typeface="Helvetica" charset="0"/>
              <a:ea typeface="Helvetica" charset="0"/>
              <a:cs typeface="Helvetica" charset="0"/>
            </a:endParaRPr>
          </a:p>
          <a:p>
            <a:endParaRPr lang="es-ES_tradnl" noProof="0" dirty="0">
              <a:latin typeface="Helvetica" charset="0"/>
              <a:ea typeface="Helvetica" charset="0"/>
              <a:cs typeface="Helvetica" charset="0"/>
            </a:endParaRPr>
          </a:p>
          <a:p>
            <a:endParaRPr lang="es-ES_tradnl" noProof="0" dirty="0">
              <a:latin typeface="Helvetica" charset="0"/>
              <a:ea typeface="Helvetica" charset="0"/>
              <a:cs typeface="Helvetica" charset="0"/>
            </a:endParaRPr>
          </a:p>
        </p:txBody>
      </p:sp>
    </p:spTree>
    <p:extLst>
      <p:ext uri="{BB962C8B-B14F-4D97-AF65-F5344CB8AC3E}">
        <p14:creationId xmlns:p14="http://schemas.microsoft.com/office/powerpoint/2010/main" val="1676664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0477"/>
            <a:ext cx="8229600" cy="743712"/>
          </a:xfrm>
        </p:spPr>
        <p:txBody>
          <a:bodyPr>
            <a:noAutofit/>
          </a:bodyPr>
          <a:lstStyle/>
          <a:p>
            <a:r>
              <a:rPr lang="es-ES_tradnl" sz="4000" noProof="0">
                <a:solidFill>
                  <a:srgbClr val="0070C0"/>
                </a:solidFill>
                <a:latin typeface="Helvetica" charset="0"/>
                <a:ea typeface="Helvetica" charset="0"/>
                <a:cs typeface="Helvetica" charset="0"/>
              </a:rPr>
              <a:t>Cómo usar esta presentación</a:t>
            </a:r>
          </a:p>
        </p:txBody>
      </p:sp>
      <p:sp>
        <p:nvSpPr>
          <p:cNvPr id="4" name="Content Placeholder 3"/>
          <p:cNvSpPr>
            <a:spLocks noGrp="1"/>
          </p:cNvSpPr>
          <p:nvPr>
            <p:ph idx="1"/>
          </p:nvPr>
        </p:nvSpPr>
        <p:spPr>
          <a:xfrm>
            <a:off x="457200" y="1412790"/>
            <a:ext cx="7772400" cy="5029200"/>
          </a:xfrm>
        </p:spPr>
        <p:txBody>
          <a:bodyPr>
            <a:normAutofit/>
          </a:bodyPr>
          <a:lstStyle/>
          <a:p>
            <a:pPr algn="just"/>
            <a:r>
              <a:rPr lang="es-ES_tradnl" sz="2000" noProof="0" dirty="0">
                <a:latin typeface="Helvetica" charset="0"/>
                <a:ea typeface="Helvetica" charset="0"/>
                <a:cs typeface="Helvetica" charset="0"/>
              </a:rPr>
              <a:t>Se recomienda traducir estas diapositivas a su lenguaje local, consultando la traducción formal de ISO 26000:2010.</a:t>
            </a:r>
          </a:p>
          <a:p>
            <a:pPr algn="just"/>
            <a:r>
              <a:rPr lang="es-ES_tradnl" sz="2000" noProof="0" dirty="0">
                <a:latin typeface="Helvetica" charset="0"/>
                <a:ea typeface="Helvetica" charset="0"/>
                <a:cs typeface="Helvetica" charset="0"/>
              </a:rPr>
              <a:t>Se recomienda agregar diapositivas que sean pertinentes para la audiencia objetivo. Ejemplos de estas diapositivas pueden basarse en el contexto local/regional/nacional/internacional, además de ilustrar sectores, redes, herramientas, iniciativas, etcétera. El Anexo A contiene ejemplos de herramientas e iniciativas voluntarias.</a:t>
            </a:r>
          </a:p>
          <a:p>
            <a:pPr algn="just"/>
            <a:r>
              <a:rPr lang="es-ES_tradnl" sz="2000" noProof="0" dirty="0">
                <a:latin typeface="Helvetica" charset="0"/>
                <a:ea typeface="Helvetica" charset="0"/>
                <a:cs typeface="Helvetica" charset="0"/>
              </a:rPr>
              <a:t>No se recomienda eliminar ninguna de las diapositivas, ya que son parte de un contexto.</a:t>
            </a:r>
          </a:p>
          <a:p>
            <a:pPr algn="just"/>
            <a:r>
              <a:rPr lang="es-ES_tradnl" sz="2000" noProof="0" dirty="0">
                <a:latin typeface="Helvetica" charset="0"/>
                <a:ea typeface="Helvetica" charset="0"/>
                <a:cs typeface="Helvetica" charset="0"/>
              </a:rPr>
              <a:t>Se recomienda formatear las diapositivas para ajustarlas a sus propósitos, por ejemplo agregando ilustraciones y fotos que usted haya desarrollado o de las que sea dueño.</a:t>
            </a:r>
          </a:p>
        </p:txBody>
      </p:sp>
    </p:spTree>
    <p:extLst>
      <p:ext uri="{BB962C8B-B14F-4D97-AF65-F5344CB8AC3E}">
        <p14:creationId xmlns:p14="http://schemas.microsoft.com/office/powerpoint/2010/main" val="20390213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s-ES_tradnl" sz="3200" noProof="0" dirty="0">
                <a:solidFill>
                  <a:srgbClr val="0070C0"/>
                </a:solidFill>
                <a:latin typeface="Helvetica" charset="0"/>
                <a:ea typeface="Helvetica" charset="0"/>
                <a:cs typeface="Helvetica" charset="0"/>
              </a:rPr>
              <a:t>Integrando a la RS a través de una organización, </a:t>
            </a:r>
            <a:r>
              <a:rPr lang="es-ES_tradnl" sz="3200" dirty="0">
                <a:solidFill>
                  <a:srgbClr val="0070C0"/>
                </a:solidFill>
                <a:latin typeface="Helvetica" charset="0"/>
                <a:ea typeface="Helvetica" charset="0"/>
                <a:cs typeface="Helvetica" charset="0"/>
              </a:rPr>
              <a:t>c</a:t>
            </a:r>
            <a:r>
              <a:rPr lang="es-ES_tradnl" sz="3200" noProof="0" dirty="0" err="1">
                <a:solidFill>
                  <a:srgbClr val="0070C0"/>
                </a:solidFill>
                <a:latin typeface="Helvetica" charset="0"/>
                <a:ea typeface="Helvetica" charset="0"/>
                <a:cs typeface="Helvetica" charset="0"/>
              </a:rPr>
              <a:t>láusula</a:t>
            </a:r>
            <a:r>
              <a:rPr lang="es-ES_tradnl" sz="3200" noProof="0" dirty="0">
                <a:solidFill>
                  <a:srgbClr val="0070C0"/>
                </a:solidFill>
                <a:latin typeface="Helvetica" charset="0"/>
                <a:ea typeface="Helvetica" charset="0"/>
                <a:cs typeface="Helvetica" charset="0"/>
              </a:rPr>
              <a:t> 7</a:t>
            </a:r>
          </a:p>
        </p:txBody>
      </p:sp>
      <p:sp>
        <p:nvSpPr>
          <p:cNvPr id="8" name="Text Placeholder 7"/>
          <p:cNvSpPr>
            <a:spLocks noGrp="1"/>
          </p:cNvSpPr>
          <p:nvPr>
            <p:ph type="body" idx="1"/>
          </p:nvPr>
        </p:nvSpPr>
        <p:spPr>
          <a:xfrm>
            <a:off x="629841" y="1649415"/>
            <a:ext cx="3733800" cy="762000"/>
          </a:xfrm>
        </p:spPr>
        <p:txBody>
          <a:bodyPr/>
          <a:lstStyle/>
          <a:p>
            <a:r>
              <a:rPr lang="es-ES_tradnl" b="0" noProof="0" dirty="0">
                <a:latin typeface="Helvetica" charset="0"/>
                <a:ea typeface="Helvetica" charset="0"/>
                <a:cs typeface="Helvetica" charset="0"/>
              </a:rPr>
              <a:t>Poniendo la dirección hacia la RS</a:t>
            </a:r>
          </a:p>
        </p:txBody>
      </p:sp>
      <p:sp>
        <p:nvSpPr>
          <p:cNvPr id="9" name="Text Placeholder 8"/>
          <p:cNvSpPr>
            <a:spLocks noGrp="1"/>
          </p:cNvSpPr>
          <p:nvPr>
            <p:ph type="body" sz="half" idx="3"/>
          </p:nvPr>
        </p:nvSpPr>
        <p:spPr>
          <a:xfrm>
            <a:off x="4794250" y="1776415"/>
            <a:ext cx="3733800" cy="762000"/>
          </a:xfrm>
        </p:spPr>
        <p:txBody>
          <a:bodyPr>
            <a:normAutofit fontScale="92500"/>
          </a:bodyPr>
          <a:lstStyle/>
          <a:p>
            <a:r>
              <a:rPr lang="es-ES_tradnl" b="0" noProof="0" dirty="0">
                <a:latin typeface="Helvetica" charset="0"/>
                <a:ea typeface="Helvetica" charset="0"/>
                <a:cs typeface="Helvetica" charset="0"/>
              </a:rPr>
              <a:t>Gobernanza y procedimientos operativos</a:t>
            </a:r>
          </a:p>
        </p:txBody>
      </p:sp>
      <p:sp>
        <p:nvSpPr>
          <p:cNvPr id="6" name="Content Placeholder 5"/>
          <p:cNvSpPr>
            <a:spLocks noGrp="1"/>
          </p:cNvSpPr>
          <p:nvPr>
            <p:ph sz="half" idx="2"/>
          </p:nvPr>
        </p:nvSpPr>
        <p:spPr/>
        <p:txBody>
          <a:bodyPr>
            <a:normAutofit fontScale="92500" lnSpcReduction="20000"/>
          </a:bodyPr>
          <a:lstStyle/>
          <a:p>
            <a:r>
              <a:rPr lang="es-ES_tradnl" sz="2400" noProof="0" dirty="0">
                <a:solidFill>
                  <a:srgbClr val="0070C0"/>
                </a:solidFill>
                <a:latin typeface="Helvetica" charset="0"/>
                <a:ea typeface="Helvetica" charset="0"/>
                <a:cs typeface="Helvetica" charset="0"/>
              </a:rPr>
              <a:t>Los dueños y los directivos deben liderar</a:t>
            </a:r>
          </a:p>
          <a:p>
            <a:r>
              <a:rPr lang="es-ES_tradnl" sz="2400" dirty="0">
                <a:solidFill>
                  <a:srgbClr val="0070C0"/>
                </a:solidFill>
                <a:latin typeface="Helvetica" charset="0"/>
                <a:ea typeface="Helvetica" charset="0"/>
                <a:cs typeface="Helvetica" charset="0"/>
              </a:rPr>
              <a:t>Use las declaraciones de misión y visión para definir valores.</a:t>
            </a:r>
          </a:p>
          <a:p>
            <a:r>
              <a:rPr lang="es-ES_tradnl" sz="2400" noProof="0" dirty="0">
                <a:solidFill>
                  <a:srgbClr val="0070C0"/>
                </a:solidFill>
                <a:latin typeface="Helvetica" charset="0"/>
                <a:ea typeface="Helvetica" charset="0"/>
                <a:cs typeface="Helvetica" charset="0"/>
              </a:rPr>
              <a:t>Incluya a las partes interesadas </a:t>
            </a:r>
            <a:r>
              <a:rPr lang="es-ES_tradnl" sz="2400" dirty="0">
                <a:solidFill>
                  <a:srgbClr val="0070C0"/>
                </a:solidFill>
                <a:latin typeface="Helvetica" charset="0"/>
                <a:ea typeface="Helvetica" charset="0"/>
                <a:cs typeface="Helvetica" charset="0"/>
              </a:rPr>
              <a:t>pertinentes, </a:t>
            </a:r>
            <a:r>
              <a:rPr lang="es-ES_tradnl" sz="2400" noProof="0" dirty="0">
                <a:solidFill>
                  <a:srgbClr val="0070C0"/>
                </a:solidFill>
                <a:latin typeface="Helvetica" charset="0"/>
                <a:ea typeface="Helvetica" charset="0"/>
                <a:cs typeface="Helvetica" charset="0"/>
              </a:rPr>
              <a:t>incluyendo a las que trabajan para la organización.</a:t>
            </a:r>
          </a:p>
          <a:p>
            <a:r>
              <a:rPr lang="es-ES_tradnl" sz="2400" dirty="0">
                <a:solidFill>
                  <a:srgbClr val="0070C0"/>
                </a:solidFill>
                <a:latin typeface="Helvetica" charset="0"/>
                <a:ea typeface="Helvetica" charset="0"/>
                <a:cs typeface="Helvetica" charset="0"/>
              </a:rPr>
              <a:t>Ponga metas de corto y largo plazo.</a:t>
            </a:r>
            <a:endParaRPr lang="es-ES_tradnl" sz="2400" noProof="0" dirty="0">
              <a:solidFill>
                <a:srgbClr val="0070C0"/>
              </a:solidFill>
              <a:latin typeface="Helvetica" charset="0"/>
              <a:ea typeface="Helvetica" charset="0"/>
              <a:cs typeface="Helvetica" charset="0"/>
            </a:endParaRPr>
          </a:p>
        </p:txBody>
      </p:sp>
      <p:sp>
        <p:nvSpPr>
          <p:cNvPr id="7" name="Content Placeholder 6"/>
          <p:cNvSpPr>
            <a:spLocks noGrp="1"/>
          </p:cNvSpPr>
          <p:nvPr>
            <p:ph sz="half" idx="4"/>
          </p:nvPr>
        </p:nvSpPr>
        <p:spPr>
          <a:xfrm>
            <a:off x="4794250" y="2632075"/>
            <a:ext cx="3887391" cy="3684588"/>
          </a:xfrm>
        </p:spPr>
        <p:txBody>
          <a:bodyPr>
            <a:normAutofit/>
          </a:bodyPr>
          <a:lstStyle/>
          <a:p>
            <a:r>
              <a:rPr lang="es-ES_tradnl" sz="2400" noProof="0" dirty="0">
                <a:solidFill>
                  <a:srgbClr val="0070C0"/>
                </a:solidFill>
                <a:latin typeface="Helvetica" charset="0"/>
                <a:ea typeface="Helvetica" charset="0"/>
                <a:cs typeface="Helvetica" charset="0"/>
              </a:rPr>
              <a:t>Incorpore transparencia y rendición de cuentas en todos los niveles</a:t>
            </a:r>
          </a:p>
          <a:p>
            <a:r>
              <a:rPr lang="es-ES_tradnl" sz="2400" dirty="0">
                <a:solidFill>
                  <a:srgbClr val="0070C0"/>
                </a:solidFill>
                <a:latin typeface="Helvetica" charset="0"/>
                <a:ea typeface="Helvetica" charset="0"/>
                <a:cs typeface="Helvetica" charset="0"/>
              </a:rPr>
              <a:t>Aplique la RS a decisiones de compra, inversión, contratación y promoción, publicidad, relaciones comunitarias, etc.</a:t>
            </a:r>
            <a:endParaRPr lang="es-ES_tradnl" sz="2400" noProof="0" dirty="0">
              <a:solidFill>
                <a:srgbClr val="0070C0"/>
              </a:solidFill>
              <a:latin typeface="Helvetica" charset="0"/>
              <a:ea typeface="Helvetica" charset="0"/>
              <a:cs typeface="Helvetica" charset="0"/>
            </a:endParaRPr>
          </a:p>
        </p:txBody>
      </p:sp>
    </p:spTree>
    <p:extLst>
      <p:ext uri="{BB962C8B-B14F-4D97-AF65-F5344CB8AC3E}">
        <p14:creationId xmlns:p14="http://schemas.microsoft.com/office/powerpoint/2010/main" val="1994800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テキスト ボックス 3"/>
          <p:cNvSpPr txBox="1">
            <a:spLocks noChangeArrowheads="1"/>
          </p:cNvSpPr>
          <p:nvPr/>
        </p:nvSpPr>
        <p:spPr bwMode="auto">
          <a:xfrm>
            <a:off x="304800" y="762000"/>
            <a:ext cx="8119927" cy="1251869"/>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eaLnBrk="1" hangingPunct="1">
              <a:spcBef>
                <a:spcPct val="50000"/>
              </a:spcBef>
              <a:buFontTx/>
              <a:buNone/>
            </a:pPr>
            <a:r>
              <a:rPr lang="en-US" altLang="ja-JP" sz="1700" dirty="0">
                <a:solidFill>
                  <a:srgbClr val="3333CC"/>
                </a:solidFill>
              </a:rPr>
              <a:t> </a:t>
            </a:r>
            <a:r>
              <a:rPr lang="en-US" altLang="ja-JP" sz="2400" dirty="0">
                <a:solidFill>
                  <a:srgbClr val="3333CC"/>
                </a:solidFill>
              </a:rPr>
              <a:t>       </a:t>
            </a:r>
            <a:r>
              <a:rPr lang="en-US" altLang="ja-JP" sz="2400" dirty="0" err="1">
                <a:solidFill>
                  <a:srgbClr val="3333CC"/>
                </a:solidFill>
              </a:rPr>
              <a:t>Identificación</a:t>
            </a:r>
            <a:r>
              <a:rPr lang="en-US" altLang="ja-JP" sz="2400" dirty="0">
                <a:solidFill>
                  <a:srgbClr val="3333CC"/>
                </a:solidFill>
              </a:rPr>
              <a:t> de </a:t>
            </a:r>
            <a:r>
              <a:rPr lang="en-US" altLang="ja-JP" sz="2400" dirty="0" err="1">
                <a:solidFill>
                  <a:srgbClr val="3333CC"/>
                </a:solidFill>
              </a:rPr>
              <a:t>asuntos</a:t>
            </a:r>
            <a:r>
              <a:rPr lang="en-US" altLang="ja-JP" sz="2400" dirty="0">
                <a:solidFill>
                  <a:srgbClr val="3333CC"/>
                </a:solidFill>
              </a:rPr>
              <a:t> de RS</a:t>
            </a:r>
          </a:p>
          <a:p>
            <a:pPr algn="ctr" eaLnBrk="1" hangingPunct="1">
              <a:spcBef>
                <a:spcPct val="50000"/>
              </a:spcBef>
              <a:buFontTx/>
              <a:buNone/>
            </a:pPr>
            <a:r>
              <a:rPr lang="en-US" altLang="ja-JP" sz="1700" dirty="0">
                <a:solidFill>
                  <a:srgbClr val="3333CC"/>
                </a:solidFill>
              </a:rPr>
              <a:t> </a:t>
            </a:r>
            <a:r>
              <a:rPr lang="en-US" altLang="ja-JP" sz="1200" dirty="0">
                <a:solidFill>
                  <a:srgbClr val="3333CC"/>
                </a:solidFill>
              </a:rPr>
              <a:t>(ISO 26000 </a:t>
            </a:r>
            <a:r>
              <a:rPr lang="en-US" altLang="ja-JP" sz="1200" dirty="0" err="1">
                <a:solidFill>
                  <a:srgbClr val="3333CC"/>
                </a:solidFill>
              </a:rPr>
              <a:t>Cláusulas</a:t>
            </a:r>
            <a:r>
              <a:rPr lang="en-US" altLang="ja-JP" sz="1200" dirty="0">
                <a:solidFill>
                  <a:srgbClr val="3333CC"/>
                </a:solidFill>
              </a:rPr>
              <a:t> 5.2.2, 7.3.2, 7.3.4)</a:t>
            </a:r>
            <a:endParaRPr lang="en-US" altLang="ja-JP" sz="1200" i="1" dirty="0">
              <a:solidFill>
                <a:srgbClr val="C00000"/>
              </a:solidFill>
            </a:endParaRPr>
          </a:p>
          <a:p>
            <a:pPr eaLnBrk="1" hangingPunct="1">
              <a:spcBef>
                <a:spcPct val="50000"/>
              </a:spcBef>
              <a:buFontTx/>
              <a:buNone/>
            </a:pPr>
            <a:r>
              <a:rPr lang="en-US" altLang="ja-JP" sz="1700" dirty="0">
                <a:solidFill>
                  <a:srgbClr val="3333CC"/>
                </a:solidFill>
              </a:rPr>
              <a:t>                </a:t>
            </a:r>
            <a:endParaRPr lang="ja-JP" altLang="en-US" sz="1200" dirty="0">
              <a:solidFill>
                <a:srgbClr val="3333CC"/>
              </a:solidFill>
            </a:endParaRPr>
          </a:p>
        </p:txBody>
      </p:sp>
      <p:sp>
        <p:nvSpPr>
          <p:cNvPr id="2052" name="Text Box 16"/>
          <p:cNvSpPr txBox="1">
            <a:spLocks noChangeArrowheads="1"/>
          </p:cNvSpPr>
          <p:nvPr/>
        </p:nvSpPr>
        <p:spPr bwMode="auto">
          <a:xfrm>
            <a:off x="186476" y="1297006"/>
            <a:ext cx="2116744" cy="468737"/>
          </a:xfrm>
          <a:prstGeom prst="rect">
            <a:avLst/>
          </a:prstGeom>
          <a:solidFill>
            <a:srgbClr val="99FF33"/>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lnSpc>
                <a:spcPct val="100000"/>
              </a:lnSpc>
              <a:spcBef>
                <a:spcPct val="0"/>
              </a:spcBef>
              <a:buFontTx/>
              <a:buNone/>
            </a:pPr>
            <a:r>
              <a:rPr lang="en-US" altLang="ja-JP" sz="1300" dirty="0">
                <a:solidFill>
                  <a:srgbClr val="3333CC"/>
                </a:solidFill>
                <a:cs typeface="Arial" charset="0"/>
              </a:rPr>
              <a:t>Las </a:t>
            </a:r>
            <a:r>
              <a:rPr lang="en-US" altLang="ja-JP" sz="1300" dirty="0" err="1">
                <a:solidFill>
                  <a:srgbClr val="3333CC"/>
                </a:solidFill>
                <a:cs typeface="Arial" charset="0"/>
              </a:rPr>
              <a:t>siete</a:t>
            </a:r>
            <a:r>
              <a:rPr lang="en-US" altLang="ja-JP" sz="1300" dirty="0">
                <a:solidFill>
                  <a:srgbClr val="3333CC"/>
                </a:solidFill>
                <a:cs typeface="Arial" charset="0"/>
              </a:rPr>
              <a:t> </a:t>
            </a:r>
            <a:r>
              <a:rPr lang="en-US" altLang="ja-JP" sz="1300" dirty="0" err="1">
                <a:solidFill>
                  <a:srgbClr val="3333CC"/>
                </a:solidFill>
                <a:cs typeface="Arial" charset="0"/>
              </a:rPr>
              <a:t>materias</a:t>
            </a:r>
            <a:r>
              <a:rPr lang="en-US" altLang="ja-JP" sz="1300" dirty="0">
                <a:solidFill>
                  <a:srgbClr val="3333CC"/>
                </a:solidFill>
                <a:cs typeface="Arial" charset="0"/>
              </a:rPr>
              <a:t> </a:t>
            </a:r>
            <a:r>
              <a:rPr lang="en-US" altLang="ja-JP" sz="1300" dirty="0" err="1">
                <a:solidFill>
                  <a:srgbClr val="3333CC"/>
                </a:solidFill>
                <a:cs typeface="Arial" charset="0"/>
              </a:rPr>
              <a:t>fundamentales</a:t>
            </a:r>
            <a:endParaRPr lang="ja-JP" altLang="ja-JP" sz="1900" dirty="0">
              <a:solidFill>
                <a:srgbClr val="3333CC"/>
              </a:solidFill>
              <a:cs typeface="Arial" charset="0"/>
            </a:endParaRPr>
          </a:p>
        </p:txBody>
      </p:sp>
      <p:sp>
        <p:nvSpPr>
          <p:cNvPr id="15365" name="Text Box 7"/>
          <p:cNvSpPr txBox="1">
            <a:spLocks noChangeArrowheads="1"/>
          </p:cNvSpPr>
          <p:nvPr/>
        </p:nvSpPr>
        <p:spPr bwMode="auto">
          <a:xfrm>
            <a:off x="6084800" y="3353398"/>
            <a:ext cx="1248208" cy="840029"/>
          </a:xfrm>
          <a:prstGeom prst="rect">
            <a:avLst/>
          </a:prstGeom>
          <a:solidFill>
            <a:srgbClr val="FFCA7D"/>
          </a:solidFill>
          <a:ln w="9525">
            <a:solidFill>
              <a:srgbClr val="000000"/>
            </a:solidFill>
            <a:miter lim="800000"/>
            <a:headEnd/>
            <a:tailEnd/>
          </a:ln>
        </p:spPr>
        <p:txBody>
          <a:bodyPr lIns="78619" tIns="9407" rIns="78619" bIns="9407"/>
          <a:lstStyle/>
          <a:p>
            <a:pPr algn="ctr" eaLnBrk="0" hangingPunct="0">
              <a:defRPr/>
            </a:pPr>
            <a:endParaRPr lang="en-US" altLang="ja-JP" sz="1000" dirty="0">
              <a:latin typeface="ＭＳ Ｐゴシック" pitchFamily="50" charset="-128"/>
              <a:cs typeface="Times New Roman" pitchFamily="18" charset="0"/>
            </a:endParaRPr>
          </a:p>
          <a:p>
            <a:pPr algn="ctr" eaLnBrk="0" hangingPunct="0">
              <a:defRPr/>
            </a:pPr>
            <a:r>
              <a:rPr lang="en-US" altLang="ja-JP" sz="1200" dirty="0" err="1">
                <a:latin typeface="Arial" panose="020B0604020202020204" pitchFamily="34" charset="0"/>
                <a:cs typeface="Arial" panose="020B0604020202020204" pitchFamily="34" charset="0"/>
              </a:rPr>
              <a:t>Determinando</a:t>
            </a:r>
            <a:r>
              <a:rPr lang="en-US" altLang="ja-JP" sz="1200" dirty="0">
                <a:latin typeface="Arial" panose="020B0604020202020204" pitchFamily="34" charset="0"/>
                <a:cs typeface="Arial" panose="020B0604020202020204" pitchFamily="34" charset="0"/>
              </a:rPr>
              <a:t> </a:t>
            </a:r>
            <a:r>
              <a:rPr lang="en-US" altLang="ja-JP" sz="1200" dirty="0" err="1">
                <a:latin typeface="Arial" panose="020B0604020202020204" pitchFamily="34" charset="0"/>
                <a:cs typeface="Arial" panose="020B0604020202020204" pitchFamily="34" charset="0"/>
              </a:rPr>
              <a:t>significancia</a:t>
            </a:r>
            <a:r>
              <a:rPr lang="en-US" altLang="ja-JP" sz="1200" dirty="0">
                <a:latin typeface="Arial" panose="020B0604020202020204" pitchFamily="34" charset="0"/>
                <a:cs typeface="Arial" panose="020B0604020202020204" pitchFamily="34" charset="0"/>
              </a:rPr>
              <a:t> </a:t>
            </a:r>
            <a:r>
              <a:rPr lang="en-US" altLang="ja-JP" sz="1200" dirty="0">
                <a:cs typeface="Times New Roman" pitchFamily="18" charset="0"/>
              </a:rPr>
              <a:t>(7.3.2.2</a:t>
            </a:r>
            <a:r>
              <a:rPr lang="en-US" altLang="ja-JP" sz="1100" dirty="0">
                <a:cs typeface="Times New Roman" pitchFamily="18" charset="0"/>
              </a:rPr>
              <a:t>)</a:t>
            </a:r>
            <a:endParaRPr lang="ja-JP" altLang="ja-JP" sz="1100" dirty="0"/>
          </a:p>
        </p:txBody>
      </p:sp>
      <p:sp>
        <p:nvSpPr>
          <p:cNvPr id="2054" name="Text Box 6"/>
          <p:cNvSpPr txBox="1">
            <a:spLocks noChangeArrowheads="1"/>
          </p:cNvSpPr>
          <p:nvPr/>
        </p:nvSpPr>
        <p:spPr bwMode="auto">
          <a:xfrm>
            <a:off x="7899152" y="3353397"/>
            <a:ext cx="929016" cy="779547"/>
          </a:xfrm>
          <a:prstGeom prst="rect">
            <a:avLst/>
          </a:prstGeom>
          <a:solidFill>
            <a:srgbClr val="FFC000"/>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spcBef>
                <a:spcPct val="50000"/>
              </a:spcBef>
              <a:buFontTx/>
              <a:buNone/>
            </a:pPr>
            <a:endParaRPr lang="en-US" altLang="ja-JP" sz="1100" dirty="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200" dirty="0" err="1">
                <a:solidFill>
                  <a:srgbClr val="3333CC"/>
                </a:solidFill>
                <a:cs typeface="Arial" charset="0"/>
              </a:rPr>
              <a:t>Poniendo</a:t>
            </a:r>
            <a:r>
              <a:rPr lang="en-US" altLang="ja-JP" sz="1200" dirty="0">
                <a:solidFill>
                  <a:srgbClr val="3333CC"/>
                </a:solidFill>
                <a:cs typeface="Arial" charset="0"/>
              </a:rPr>
              <a:t> </a:t>
            </a:r>
            <a:r>
              <a:rPr lang="en-US" altLang="ja-JP" sz="1200" dirty="0" err="1">
                <a:solidFill>
                  <a:srgbClr val="3333CC"/>
                </a:solidFill>
                <a:cs typeface="Arial" charset="0"/>
              </a:rPr>
              <a:t>prioridades</a:t>
            </a:r>
            <a:endParaRPr lang="en-US" altLang="ja-JP" sz="1200" dirty="0">
              <a:solidFill>
                <a:srgbClr val="3333CC"/>
              </a:solidFill>
              <a:cs typeface="Arial" charset="0"/>
            </a:endParaRPr>
          </a:p>
          <a:p>
            <a:pPr algn="ctr">
              <a:lnSpc>
                <a:spcPct val="100000"/>
              </a:lnSpc>
              <a:spcBef>
                <a:spcPct val="0"/>
              </a:spcBef>
              <a:buFontTx/>
              <a:buNone/>
            </a:pPr>
            <a:r>
              <a:rPr lang="en-US" altLang="ja-JP" sz="1200" dirty="0">
                <a:solidFill>
                  <a:srgbClr val="3333CC"/>
                </a:solidFill>
                <a:cs typeface="Arial" charset="0"/>
              </a:rPr>
              <a:t>(7.3.4)</a:t>
            </a:r>
            <a:endParaRPr lang="ja-JP" altLang="ja-JP" sz="1200" dirty="0">
              <a:solidFill>
                <a:srgbClr val="3333CC"/>
              </a:solidFill>
              <a:cs typeface="Arial" charset="0"/>
            </a:endParaRPr>
          </a:p>
        </p:txBody>
      </p:sp>
      <p:cxnSp>
        <p:nvCxnSpPr>
          <p:cNvPr id="2055" name="AutoShape 5"/>
          <p:cNvCxnSpPr>
            <a:cxnSpLocks noChangeShapeType="1"/>
          </p:cNvCxnSpPr>
          <p:nvPr/>
        </p:nvCxnSpPr>
        <p:spPr bwMode="auto">
          <a:xfrm>
            <a:off x="5594253" y="3807013"/>
            <a:ext cx="490547" cy="0"/>
          </a:xfrm>
          <a:prstGeom prst="straightConnector1">
            <a:avLst/>
          </a:prstGeom>
          <a:noFill/>
          <a:ln w="2222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cxnSp>
        <p:nvCxnSpPr>
          <p:cNvPr id="2056" name="AutoShape 4"/>
          <p:cNvCxnSpPr>
            <a:cxnSpLocks noChangeShapeType="1"/>
          </p:cNvCxnSpPr>
          <p:nvPr/>
        </p:nvCxnSpPr>
        <p:spPr bwMode="auto">
          <a:xfrm>
            <a:off x="1774033" y="3807013"/>
            <a:ext cx="490547" cy="0"/>
          </a:xfrm>
          <a:prstGeom prst="straightConnector1">
            <a:avLst/>
          </a:prstGeom>
          <a:noFill/>
          <a:ln w="2222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cxnSp>
        <p:nvCxnSpPr>
          <p:cNvPr id="2057" name="AutoShape 3"/>
          <p:cNvCxnSpPr>
            <a:cxnSpLocks noChangeShapeType="1"/>
          </p:cNvCxnSpPr>
          <p:nvPr/>
        </p:nvCxnSpPr>
        <p:spPr bwMode="auto">
          <a:xfrm>
            <a:off x="7333008" y="3807013"/>
            <a:ext cx="490547" cy="0"/>
          </a:xfrm>
          <a:prstGeom prst="straightConnector1">
            <a:avLst/>
          </a:prstGeom>
          <a:noFill/>
          <a:ln w="2222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sp>
        <p:nvSpPr>
          <p:cNvPr id="2058" name="Rectangle 17"/>
          <p:cNvSpPr>
            <a:spLocks noChangeArrowheads="1"/>
          </p:cNvSpPr>
          <p:nvPr/>
        </p:nvSpPr>
        <p:spPr bwMode="auto">
          <a:xfrm>
            <a:off x="1" y="31492"/>
            <a:ext cx="195479" cy="420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lIns="96762" tIns="48381" rIns="96762" bIns="48381" anchor="ctr">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2100">
              <a:solidFill>
                <a:srgbClr val="3333CC"/>
              </a:solidFill>
            </a:endParaRPr>
          </a:p>
        </p:txBody>
      </p:sp>
      <p:sp>
        <p:nvSpPr>
          <p:cNvPr id="2059" name="Rectangle 28"/>
          <p:cNvSpPr>
            <a:spLocks noChangeArrowheads="1"/>
          </p:cNvSpPr>
          <p:nvPr/>
        </p:nvSpPr>
        <p:spPr bwMode="auto">
          <a:xfrm>
            <a:off x="1" y="273421"/>
            <a:ext cx="195479" cy="420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sysDot"/>
                <a:miter lim="800000"/>
                <a:headEnd/>
                <a:tailEnd/>
              </a14:hiddenLine>
            </a:ext>
          </a:extLst>
        </p:spPr>
        <p:txBody>
          <a:bodyPr wrap="none" lIns="96762" tIns="48381" rIns="96762" bIns="48381" anchor="ctr">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2100">
              <a:solidFill>
                <a:srgbClr val="3333CC"/>
              </a:solidFill>
            </a:endParaRPr>
          </a:p>
        </p:txBody>
      </p:sp>
      <p:sp>
        <p:nvSpPr>
          <p:cNvPr id="2060" name="Text Box 16"/>
          <p:cNvSpPr txBox="1">
            <a:spLocks noChangeArrowheads="1"/>
          </p:cNvSpPr>
          <p:nvPr/>
        </p:nvSpPr>
        <p:spPr bwMode="auto">
          <a:xfrm>
            <a:off x="337672" y="2506648"/>
            <a:ext cx="1369163" cy="468737"/>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lnSpc>
                <a:spcPct val="100000"/>
              </a:lnSpc>
              <a:spcBef>
                <a:spcPct val="0"/>
              </a:spcBef>
              <a:buFontTx/>
              <a:buNone/>
            </a:pPr>
            <a:r>
              <a:rPr lang="en-US" altLang="ja-JP" sz="1300" dirty="0">
                <a:solidFill>
                  <a:srgbClr val="3333CC"/>
                </a:solidFill>
              </a:rPr>
              <a:t>Derechos </a:t>
            </a:r>
            <a:r>
              <a:rPr lang="en-US" altLang="ja-JP" sz="1300" dirty="0" err="1">
                <a:solidFill>
                  <a:srgbClr val="3333CC"/>
                </a:solidFill>
              </a:rPr>
              <a:t>humanos</a:t>
            </a:r>
            <a:endParaRPr lang="ja-JP" altLang="en-US" sz="1300" dirty="0">
              <a:solidFill>
                <a:srgbClr val="3333CC"/>
              </a:solidFill>
            </a:endParaRPr>
          </a:p>
        </p:txBody>
      </p:sp>
      <p:sp>
        <p:nvSpPr>
          <p:cNvPr id="2061" name="Text Box 16"/>
          <p:cNvSpPr txBox="1">
            <a:spLocks noChangeArrowheads="1"/>
          </p:cNvSpPr>
          <p:nvPr/>
        </p:nvSpPr>
        <p:spPr bwMode="auto">
          <a:xfrm>
            <a:off x="337672" y="2068153"/>
            <a:ext cx="2187164" cy="468736"/>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lnSpc>
                <a:spcPct val="100000"/>
              </a:lnSpc>
              <a:spcBef>
                <a:spcPct val="0"/>
              </a:spcBef>
              <a:buFontTx/>
              <a:buNone/>
            </a:pPr>
            <a:r>
              <a:rPr lang="en-US" altLang="ja-JP" sz="1300" dirty="0" err="1">
                <a:solidFill>
                  <a:srgbClr val="3333CC"/>
                </a:solidFill>
              </a:rPr>
              <a:t>Gobernanza</a:t>
            </a:r>
            <a:r>
              <a:rPr lang="en-US" altLang="ja-JP" sz="1300" dirty="0">
                <a:solidFill>
                  <a:srgbClr val="3333CC"/>
                </a:solidFill>
              </a:rPr>
              <a:t> de la </a:t>
            </a:r>
            <a:r>
              <a:rPr lang="en-US" altLang="ja-JP" sz="1300" dirty="0" err="1">
                <a:solidFill>
                  <a:srgbClr val="3333CC"/>
                </a:solidFill>
              </a:rPr>
              <a:t>organización</a:t>
            </a:r>
            <a:endParaRPr lang="ja-JP" altLang="en-US" sz="1300" dirty="0">
              <a:solidFill>
                <a:srgbClr val="3333CC"/>
              </a:solidFill>
            </a:endParaRPr>
          </a:p>
        </p:txBody>
      </p:sp>
      <p:sp>
        <p:nvSpPr>
          <p:cNvPr id="2062" name="Text Box 16"/>
          <p:cNvSpPr txBox="1">
            <a:spLocks noChangeArrowheads="1"/>
          </p:cNvSpPr>
          <p:nvPr/>
        </p:nvSpPr>
        <p:spPr bwMode="auto">
          <a:xfrm>
            <a:off x="337672" y="2975385"/>
            <a:ext cx="1369163" cy="468736"/>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lnSpc>
                <a:spcPct val="100000"/>
              </a:lnSpc>
              <a:spcBef>
                <a:spcPct val="0"/>
              </a:spcBef>
              <a:buFontTx/>
              <a:buNone/>
            </a:pPr>
            <a:r>
              <a:rPr lang="en-US" altLang="ja-JP" sz="1200" dirty="0" err="1">
                <a:solidFill>
                  <a:srgbClr val="3333CC"/>
                </a:solidFill>
              </a:rPr>
              <a:t>Prácticas</a:t>
            </a:r>
            <a:r>
              <a:rPr lang="en-US" altLang="ja-JP" sz="1200" dirty="0">
                <a:solidFill>
                  <a:srgbClr val="3333CC"/>
                </a:solidFill>
              </a:rPr>
              <a:t> </a:t>
            </a:r>
            <a:r>
              <a:rPr lang="en-US" altLang="ja-JP" sz="1200" dirty="0" err="1">
                <a:solidFill>
                  <a:srgbClr val="3333CC"/>
                </a:solidFill>
              </a:rPr>
              <a:t>laborales</a:t>
            </a:r>
            <a:endParaRPr lang="ja-JP" altLang="en-US" sz="1200" dirty="0">
              <a:solidFill>
                <a:srgbClr val="3333CC"/>
              </a:solidFill>
            </a:endParaRPr>
          </a:p>
        </p:txBody>
      </p:sp>
      <p:sp>
        <p:nvSpPr>
          <p:cNvPr id="2063" name="Text Box 16"/>
          <p:cNvSpPr txBox="1">
            <a:spLocks noChangeArrowheads="1"/>
          </p:cNvSpPr>
          <p:nvPr/>
        </p:nvSpPr>
        <p:spPr bwMode="auto">
          <a:xfrm>
            <a:off x="337672" y="3429000"/>
            <a:ext cx="1369163" cy="468736"/>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1100" dirty="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200" dirty="0">
                <a:solidFill>
                  <a:srgbClr val="3333CC"/>
                </a:solidFill>
              </a:rPr>
              <a:t>Medio </a:t>
            </a:r>
            <a:r>
              <a:rPr lang="en-US" altLang="ja-JP" sz="1200" dirty="0" err="1">
                <a:solidFill>
                  <a:srgbClr val="3333CC"/>
                </a:solidFill>
              </a:rPr>
              <a:t>ambiente</a:t>
            </a:r>
            <a:endParaRPr lang="ja-JP" altLang="en-US" sz="1200" dirty="0">
              <a:solidFill>
                <a:srgbClr val="3333CC"/>
              </a:solidFill>
            </a:endParaRPr>
          </a:p>
        </p:txBody>
      </p:sp>
      <p:sp>
        <p:nvSpPr>
          <p:cNvPr id="2064" name="Text Box 16"/>
          <p:cNvSpPr txBox="1">
            <a:spLocks noChangeArrowheads="1"/>
          </p:cNvSpPr>
          <p:nvPr/>
        </p:nvSpPr>
        <p:spPr bwMode="auto">
          <a:xfrm>
            <a:off x="337672" y="3882617"/>
            <a:ext cx="1369163" cy="680423"/>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spcBef>
                <a:spcPct val="50000"/>
              </a:spcBef>
              <a:buFontTx/>
              <a:buNone/>
            </a:pPr>
            <a:endParaRPr lang="ja-JP" altLang="ja-JP" sz="1100" dirty="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200" dirty="0" err="1">
                <a:solidFill>
                  <a:srgbClr val="3333CC"/>
                </a:solidFill>
              </a:rPr>
              <a:t>Prácticas</a:t>
            </a:r>
            <a:r>
              <a:rPr lang="en-US" altLang="ja-JP" sz="1200" dirty="0">
                <a:solidFill>
                  <a:srgbClr val="3333CC"/>
                </a:solidFill>
              </a:rPr>
              <a:t> </a:t>
            </a:r>
            <a:r>
              <a:rPr lang="en-US" altLang="ja-JP" sz="1200" dirty="0" err="1">
                <a:solidFill>
                  <a:srgbClr val="3333CC"/>
                </a:solidFill>
              </a:rPr>
              <a:t>justas</a:t>
            </a:r>
            <a:r>
              <a:rPr lang="en-US" altLang="ja-JP" sz="1200" dirty="0">
                <a:solidFill>
                  <a:srgbClr val="3333CC"/>
                </a:solidFill>
              </a:rPr>
              <a:t> de </a:t>
            </a:r>
            <a:r>
              <a:rPr lang="en-US" altLang="ja-JP" sz="1200" dirty="0" err="1">
                <a:solidFill>
                  <a:srgbClr val="3333CC"/>
                </a:solidFill>
              </a:rPr>
              <a:t>operación</a:t>
            </a:r>
            <a:endParaRPr lang="ja-JP" altLang="en-US" sz="1200" dirty="0">
              <a:solidFill>
                <a:srgbClr val="3333CC"/>
              </a:solidFill>
            </a:endParaRPr>
          </a:p>
        </p:txBody>
      </p:sp>
      <p:sp>
        <p:nvSpPr>
          <p:cNvPr id="2065" name="Text Box 16"/>
          <p:cNvSpPr txBox="1">
            <a:spLocks noChangeArrowheads="1"/>
          </p:cNvSpPr>
          <p:nvPr/>
        </p:nvSpPr>
        <p:spPr bwMode="auto">
          <a:xfrm>
            <a:off x="337672" y="4563040"/>
            <a:ext cx="1369163" cy="542660"/>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lnSpc>
                <a:spcPct val="100000"/>
              </a:lnSpc>
              <a:spcBef>
                <a:spcPct val="0"/>
              </a:spcBef>
              <a:buFontTx/>
              <a:buNone/>
            </a:pPr>
            <a:r>
              <a:rPr lang="en-US" altLang="ja-JP" sz="1300" dirty="0" err="1">
                <a:solidFill>
                  <a:srgbClr val="3333CC"/>
                </a:solidFill>
              </a:rPr>
              <a:t>Asuntos</a:t>
            </a:r>
            <a:r>
              <a:rPr lang="en-US" altLang="ja-JP" sz="1300" dirty="0">
                <a:solidFill>
                  <a:srgbClr val="3333CC"/>
                </a:solidFill>
              </a:rPr>
              <a:t> de </a:t>
            </a:r>
            <a:r>
              <a:rPr lang="en-US" altLang="ja-JP" sz="1300" dirty="0" err="1">
                <a:solidFill>
                  <a:srgbClr val="3333CC"/>
                </a:solidFill>
              </a:rPr>
              <a:t>consumidores</a:t>
            </a:r>
            <a:endParaRPr lang="ja-JP" altLang="en-US" sz="1300" dirty="0">
              <a:solidFill>
                <a:srgbClr val="3333CC"/>
              </a:solidFill>
            </a:endParaRPr>
          </a:p>
        </p:txBody>
      </p:sp>
      <p:sp>
        <p:nvSpPr>
          <p:cNvPr id="2066" name="Text Box 16"/>
          <p:cNvSpPr txBox="1">
            <a:spLocks noChangeArrowheads="1"/>
          </p:cNvSpPr>
          <p:nvPr/>
        </p:nvSpPr>
        <p:spPr bwMode="auto">
          <a:xfrm>
            <a:off x="337672" y="5105700"/>
            <a:ext cx="1369163" cy="666983"/>
          </a:xfrm>
          <a:prstGeom prst="rect">
            <a:avLst/>
          </a:prstGeom>
          <a:solidFill>
            <a:srgbClr val="C5FF8B"/>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spcBef>
                <a:spcPct val="50000"/>
              </a:spcBef>
              <a:buFontTx/>
              <a:buNone/>
            </a:pPr>
            <a:r>
              <a:rPr lang="en-US" altLang="ja-JP" sz="1100" dirty="0" err="1">
                <a:solidFill>
                  <a:srgbClr val="3333CC"/>
                </a:solidFill>
                <a:cs typeface="Arial" charset="0"/>
              </a:rPr>
              <a:t>Participación</a:t>
            </a:r>
            <a:r>
              <a:rPr lang="en-US" altLang="ja-JP" sz="1100" dirty="0">
                <a:solidFill>
                  <a:srgbClr val="3333CC"/>
                </a:solidFill>
                <a:cs typeface="Arial" charset="0"/>
              </a:rPr>
              <a:t> </a:t>
            </a:r>
            <a:r>
              <a:rPr lang="en-US" altLang="ja-JP" sz="1100" dirty="0" err="1">
                <a:solidFill>
                  <a:srgbClr val="3333CC"/>
                </a:solidFill>
                <a:cs typeface="Arial" charset="0"/>
              </a:rPr>
              <a:t>activa</a:t>
            </a:r>
            <a:r>
              <a:rPr lang="en-US" altLang="ja-JP" sz="1100" dirty="0">
                <a:solidFill>
                  <a:srgbClr val="3333CC"/>
                </a:solidFill>
                <a:cs typeface="Arial" charset="0"/>
              </a:rPr>
              <a:t> y </a:t>
            </a:r>
            <a:r>
              <a:rPr lang="en-US" altLang="ja-JP" sz="1100" dirty="0" err="1">
                <a:solidFill>
                  <a:srgbClr val="3333CC"/>
                </a:solidFill>
                <a:cs typeface="Arial" charset="0"/>
              </a:rPr>
              <a:t>desarrollo</a:t>
            </a:r>
            <a:r>
              <a:rPr lang="en-US" altLang="ja-JP" sz="1100" dirty="0">
                <a:solidFill>
                  <a:srgbClr val="3333CC"/>
                </a:solidFill>
                <a:cs typeface="Arial" charset="0"/>
              </a:rPr>
              <a:t> de la </a:t>
            </a:r>
            <a:r>
              <a:rPr lang="en-US" altLang="ja-JP" sz="1100" dirty="0" err="1">
                <a:solidFill>
                  <a:srgbClr val="3333CC"/>
                </a:solidFill>
                <a:cs typeface="Arial" charset="0"/>
              </a:rPr>
              <a:t>comunidad</a:t>
            </a:r>
            <a:endParaRPr lang="ja-JP" altLang="ja-JP" sz="1100" dirty="0">
              <a:solidFill>
                <a:srgbClr val="3333CC"/>
              </a:solidFill>
              <a:cs typeface="Arial" charset="0"/>
            </a:endParaRPr>
          </a:p>
        </p:txBody>
      </p:sp>
      <p:sp>
        <p:nvSpPr>
          <p:cNvPr id="2067" name="Text Box 16"/>
          <p:cNvSpPr txBox="1">
            <a:spLocks noChangeArrowheads="1"/>
          </p:cNvSpPr>
          <p:nvPr/>
        </p:nvSpPr>
        <p:spPr bwMode="auto">
          <a:xfrm>
            <a:off x="4193170" y="3063046"/>
            <a:ext cx="1362445" cy="1360848"/>
          </a:xfrm>
          <a:prstGeom prst="rect">
            <a:avLst/>
          </a:prstGeom>
          <a:solidFill>
            <a:srgbClr val="FFDFAF"/>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spcBef>
                <a:spcPct val="50000"/>
              </a:spcBef>
              <a:buFontTx/>
              <a:buNone/>
            </a:pPr>
            <a:endParaRPr lang="ja-JP" altLang="ja-JP" sz="1100" dirty="0">
              <a:solidFill>
                <a:srgbClr val="3333CC"/>
              </a:solidFill>
              <a:latin typeface="ＭＳ Ｐゴシック" pitchFamily="50" charset="-128"/>
              <a:cs typeface="Times New Roman" pitchFamily="18" charset="0"/>
            </a:endParaRPr>
          </a:p>
          <a:p>
            <a:pPr algn="ctr">
              <a:lnSpc>
                <a:spcPct val="100000"/>
              </a:lnSpc>
              <a:spcBef>
                <a:spcPct val="0"/>
              </a:spcBef>
              <a:buFontTx/>
              <a:buNone/>
            </a:pPr>
            <a:r>
              <a:rPr lang="en-US" altLang="ja-JP" sz="1500" dirty="0" err="1">
                <a:solidFill>
                  <a:srgbClr val="3333CC"/>
                </a:solidFill>
              </a:rPr>
              <a:t>Identificando</a:t>
            </a:r>
            <a:r>
              <a:rPr lang="en-US" altLang="ja-JP" sz="1500" dirty="0">
                <a:solidFill>
                  <a:srgbClr val="3333CC"/>
                </a:solidFill>
              </a:rPr>
              <a:t> los </a:t>
            </a:r>
            <a:r>
              <a:rPr lang="en-US" altLang="ja-JP" sz="1500" dirty="0" err="1">
                <a:solidFill>
                  <a:srgbClr val="3333CC"/>
                </a:solidFill>
              </a:rPr>
              <a:t>asuntos</a:t>
            </a:r>
            <a:r>
              <a:rPr lang="en-US" altLang="ja-JP" sz="1500" dirty="0">
                <a:solidFill>
                  <a:srgbClr val="3333CC"/>
                </a:solidFill>
              </a:rPr>
              <a:t> </a:t>
            </a:r>
            <a:r>
              <a:rPr lang="en-US" altLang="ja-JP" sz="1500" dirty="0" err="1">
                <a:solidFill>
                  <a:srgbClr val="3333CC"/>
                </a:solidFill>
              </a:rPr>
              <a:t>pertinentes</a:t>
            </a:r>
            <a:r>
              <a:rPr lang="en-US" altLang="ja-JP" sz="1500" dirty="0">
                <a:solidFill>
                  <a:srgbClr val="3333CC"/>
                </a:solidFill>
              </a:rPr>
              <a:t> de RS (7.3.2.1)</a:t>
            </a:r>
            <a:endParaRPr lang="ja-JP" altLang="ja-JP" sz="1500" dirty="0">
              <a:solidFill>
                <a:srgbClr val="3333CC"/>
              </a:solidFill>
            </a:endParaRPr>
          </a:p>
        </p:txBody>
      </p:sp>
      <p:cxnSp>
        <p:nvCxnSpPr>
          <p:cNvPr id="38" name="直線コネクタ 37"/>
          <p:cNvCxnSpPr>
            <a:endCxn id="2054" idx="1"/>
          </p:cNvCxnSpPr>
          <p:nvPr/>
        </p:nvCxnSpPr>
        <p:spPr bwMode="auto">
          <a:xfrm>
            <a:off x="208315" y="982835"/>
            <a:ext cx="7690838" cy="2760336"/>
          </a:xfrm>
          <a:prstGeom prst="line">
            <a:avLst/>
          </a:prstGeom>
          <a:noFill/>
          <a:ln w="12700" cap="flat" cmpd="sng" algn="ctr">
            <a:solidFill>
              <a:schemeClr val="accent4"/>
            </a:solidFill>
            <a:prstDash val="solid"/>
            <a:round/>
            <a:headEnd type="none" w="med" len="med"/>
            <a:tailEnd type="none" w="med" len="med"/>
          </a:ln>
          <a:effectLst/>
        </p:spPr>
      </p:cxnSp>
      <p:cxnSp>
        <p:nvCxnSpPr>
          <p:cNvPr id="2069" name="直線コネクタ 39"/>
          <p:cNvCxnSpPr>
            <a:cxnSpLocks noChangeShapeType="1"/>
          </p:cNvCxnSpPr>
          <p:nvPr/>
        </p:nvCxnSpPr>
        <p:spPr bwMode="auto">
          <a:xfrm rot="5400000">
            <a:off x="-2346213" y="3542404"/>
            <a:ext cx="5065377"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42" name="直線コネクタ 41"/>
          <p:cNvCxnSpPr>
            <a:endCxn id="2054" idx="1"/>
          </p:cNvCxnSpPr>
          <p:nvPr/>
        </p:nvCxnSpPr>
        <p:spPr bwMode="auto">
          <a:xfrm flipV="1">
            <a:off x="208315" y="3743171"/>
            <a:ext cx="7690838" cy="2305041"/>
          </a:xfrm>
          <a:prstGeom prst="line">
            <a:avLst/>
          </a:prstGeom>
          <a:noFill/>
          <a:ln w="12700" cap="flat" cmpd="sng" algn="ctr">
            <a:solidFill>
              <a:schemeClr val="accent4"/>
            </a:solidFill>
            <a:prstDash val="solid"/>
            <a:round/>
            <a:headEnd type="none" w="med" len="med"/>
            <a:tailEnd type="none" w="med" len="med"/>
          </a:ln>
          <a:effectLst/>
        </p:spPr>
      </p:cxnSp>
      <p:sp>
        <p:nvSpPr>
          <p:cNvPr id="2071" name="テキスト ボックス 23"/>
          <p:cNvSpPr txBox="1">
            <a:spLocks noChangeArrowheads="1"/>
          </p:cNvSpPr>
          <p:nvPr/>
        </p:nvSpPr>
        <p:spPr bwMode="auto">
          <a:xfrm>
            <a:off x="2983602" y="1218043"/>
            <a:ext cx="5142345" cy="790204"/>
          </a:xfrm>
          <a:prstGeom prst="rect">
            <a:avLst/>
          </a:prstGeom>
          <a:gradFill rotWithShape="1">
            <a:gsLst>
              <a:gs pos="0">
                <a:srgbClr val="FFFF80"/>
              </a:gs>
              <a:gs pos="50000">
                <a:srgbClr val="FFFFB3"/>
              </a:gs>
              <a:gs pos="100000">
                <a:srgbClr val="FFFFDA"/>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eaLnBrk="1" hangingPunct="1">
              <a:spcBef>
                <a:spcPct val="50000"/>
              </a:spcBef>
              <a:buFontTx/>
              <a:buNone/>
            </a:pPr>
            <a:r>
              <a:rPr lang="en-US" altLang="ja-JP" sz="1500" dirty="0" err="1">
                <a:solidFill>
                  <a:srgbClr val="3333CC"/>
                </a:solidFill>
              </a:rPr>
              <a:t>Cada</a:t>
            </a:r>
            <a:r>
              <a:rPr lang="en-US" altLang="ja-JP" sz="1500" dirty="0">
                <a:solidFill>
                  <a:srgbClr val="3333CC"/>
                </a:solidFill>
              </a:rPr>
              <a:t> </a:t>
            </a:r>
            <a:r>
              <a:rPr lang="en-US" altLang="ja-JP" sz="1500" dirty="0" err="1">
                <a:solidFill>
                  <a:srgbClr val="3333CC"/>
                </a:solidFill>
              </a:rPr>
              <a:t>materia</a:t>
            </a:r>
            <a:r>
              <a:rPr lang="en-US" altLang="ja-JP" sz="1500" dirty="0">
                <a:solidFill>
                  <a:srgbClr val="3333CC"/>
                </a:solidFill>
              </a:rPr>
              <a:t> fundamental, </a:t>
            </a:r>
            <a:r>
              <a:rPr lang="en-US" altLang="ja-JP" sz="1500" dirty="0" err="1">
                <a:solidFill>
                  <a:srgbClr val="3333CC"/>
                </a:solidFill>
              </a:rPr>
              <a:t>pero</a:t>
            </a:r>
            <a:r>
              <a:rPr lang="en-US" altLang="ja-JP" sz="1500" dirty="0">
                <a:solidFill>
                  <a:srgbClr val="3333CC"/>
                </a:solidFill>
              </a:rPr>
              <a:t> no </a:t>
            </a:r>
            <a:r>
              <a:rPr lang="en-US" altLang="ja-JP" sz="1500" dirty="0" err="1">
                <a:solidFill>
                  <a:srgbClr val="3333CC"/>
                </a:solidFill>
              </a:rPr>
              <a:t>necesariamente</a:t>
            </a:r>
            <a:r>
              <a:rPr lang="en-US" altLang="ja-JP" sz="1500" dirty="0">
                <a:solidFill>
                  <a:srgbClr val="3333CC"/>
                </a:solidFill>
              </a:rPr>
              <a:t> </a:t>
            </a:r>
            <a:r>
              <a:rPr lang="en-US" altLang="ja-JP" sz="1500" dirty="0" err="1">
                <a:solidFill>
                  <a:srgbClr val="3333CC"/>
                </a:solidFill>
              </a:rPr>
              <a:t>cada</a:t>
            </a:r>
            <a:r>
              <a:rPr lang="en-US" altLang="ja-JP" sz="1500" dirty="0">
                <a:solidFill>
                  <a:srgbClr val="3333CC"/>
                </a:solidFill>
              </a:rPr>
              <a:t> </a:t>
            </a:r>
            <a:r>
              <a:rPr lang="en-US" altLang="ja-JP" sz="1500" dirty="0" err="1">
                <a:solidFill>
                  <a:srgbClr val="3333CC"/>
                </a:solidFill>
              </a:rPr>
              <a:t>asunto</a:t>
            </a:r>
            <a:r>
              <a:rPr lang="en-US" altLang="ja-JP" sz="1500" dirty="0">
                <a:solidFill>
                  <a:srgbClr val="3333CC"/>
                </a:solidFill>
              </a:rPr>
              <a:t>, </a:t>
            </a:r>
            <a:r>
              <a:rPr lang="en-US" altLang="ja-JP" sz="1500" dirty="0" err="1">
                <a:solidFill>
                  <a:srgbClr val="3333CC"/>
                </a:solidFill>
              </a:rPr>
              <a:t>tiene</a:t>
            </a:r>
            <a:r>
              <a:rPr lang="en-US" altLang="ja-JP" sz="1500" dirty="0">
                <a:solidFill>
                  <a:srgbClr val="3333CC"/>
                </a:solidFill>
              </a:rPr>
              <a:t> </a:t>
            </a:r>
            <a:r>
              <a:rPr lang="en-US" altLang="ja-JP" sz="1500" dirty="0" err="1">
                <a:solidFill>
                  <a:srgbClr val="3333CC"/>
                </a:solidFill>
              </a:rPr>
              <a:t>alguna</a:t>
            </a:r>
            <a:r>
              <a:rPr lang="en-US" altLang="ja-JP" sz="1500" dirty="0">
                <a:solidFill>
                  <a:srgbClr val="3333CC"/>
                </a:solidFill>
              </a:rPr>
              <a:t> </a:t>
            </a:r>
            <a:r>
              <a:rPr lang="en-US" altLang="ja-JP" sz="1500" dirty="0" err="1">
                <a:solidFill>
                  <a:srgbClr val="3333CC"/>
                </a:solidFill>
              </a:rPr>
              <a:t>pertinencia</a:t>
            </a:r>
            <a:r>
              <a:rPr lang="en-US" altLang="ja-JP" sz="1500" dirty="0">
                <a:solidFill>
                  <a:srgbClr val="3333CC"/>
                </a:solidFill>
              </a:rPr>
              <a:t> para </a:t>
            </a:r>
            <a:r>
              <a:rPr lang="en-US" altLang="ja-JP" sz="1500" dirty="0" err="1">
                <a:solidFill>
                  <a:srgbClr val="3333CC"/>
                </a:solidFill>
              </a:rPr>
              <a:t>todas</a:t>
            </a:r>
            <a:r>
              <a:rPr lang="en-US" altLang="ja-JP" sz="1500" dirty="0">
                <a:solidFill>
                  <a:srgbClr val="3333CC"/>
                </a:solidFill>
              </a:rPr>
              <a:t> las </a:t>
            </a:r>
            <a:r>
              <a:rPr lang="en-US" altLang="ja-JP" sz="1500" dirty="0" err="1">
                <a:solidFill>
                  <a:srgbClr val="3333CC"/>
                </a:solidFill>
              </a:rPr>
              <a:t>organizaciones</a:t>
            </a:r>
            <a:r>
              <a:rPr lang="en-US" altLang="ja-JP" sz="1500" dirty="0">
                <a:solidFill>
                  <a:srgbClr val="3333CC"/>
                </a:solidFill>
              </a:rPr>
              <a:t>. (ISO 26000, 5.2.2)</a:t>
            </a:r>
            <a:endParaRPr lang="ja-JP" altLang="en-US" sz="1500" dirty="0">
              <a:solidFill>
                <a:srgbClr val="3333CC"/>
              </a:solidFill>
            </a:endParaRPr>
          </a:p>
        </p:txBody>
      </p:sp>
      <p:sp>
        <p:nvSpPr>
          <p:cNvPr id="2072" name="Text Box 16"/>
          <p:cNvSpPr txBox="1">
            <a:spLocks noChangeArrowheads="1"/>
          </p:cNvSpPr>
          <p:nvPr/>
        </p:nvSpPr>
        <p:spPr bwMode="auto">
          <a:xfrm>
            <a:off x="2303221" y="2975385"/>
            <a:ext cx="1360764" cy="1890066"/>
          </a:xfrm>
          <a:prstGeom prst="rect">
            <a:avLst/>
          </a:prstGeom>
          <a:solidFill>
            <a:srgbClr val="FFEBCD"/>
          </a:solidFill>
          <a:ln w="9525">
            <a:solidFill>
              <a:srgbClr val="000000"/>
            </a:solidFill>
            <a:miter lim="800000"/>
            <a:headEnd/>
            <a:tailEnd/>
          </a:ln>
        </p:spPr>
        <p:txBody>
          <a:bodyPr lIns="78619" tIns="9407" rIns="78619" bIns="9407"/>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a:spcBef>
                <a:spcPct val="50000"/>
              </a:spcBef>
              <a:buFontTx/>
              <a:buNone/>
            </a:pPr>
            <a:endParaRPr lang="ja-JP" altLang="ja-JP" sz="1050" dirty="0">
              <a:solidFill>
                <a:srgbClr val="3333CC"/>
              </a:solidFill>
              <a:latin typeface="ＭＳ Ｐゴシック" pitchFamily="50" charset="-128"/>
              <a:cs typeface="Times New Roman" pitchFamily="18" charset="0"/>
            </a:endParaRPr>
          </a:p>
          <a:p>
            <a:pPr algn="ctr">
              <a:lnSpc>
                <a:spcPct val="100000"/>
              </a:lnSpc>
              <a:spcBef>
                <a:spcPct val="0"/>
              </a:spcBef>
              <a:buFontTx/>
              <a:buNone/>
            </a:pPr>
            <a:endParaRPr lang="en-US" altLang="ja-JP" sz="1400" dirty="0">
              <a:solidFill>
                <a:srgbClr val="3333CC"/>
              </a:solidFill>
            </a:endParaRPr>
          </a:p>
          <a:p>
            <a:pPr algn="ctr">
              <a:lnSpc>
                <a:spcPct val="100000"/>
              </a:lnSpc>
              <a:spcBef>
                <a:spcPct val="0"/>
              </a:spcBef>
              <a:buFontTx/>
              <a:buNone/>
            </a:pPr>
            <a:r>
              <a:rPr lang="en-US" altLang="ja-JP" sz="1400" dirty="0" err="1">
                <a:solidFill>
                  <a:srgbClr val="3333CC"/>
                </a:solidFill>
              </a:rPr>
              <a:t>Reconociendo</a:t>
            </a:r>
            <a:r>
              <a:rPr lang="en-US" altLang="ja-JP" sz="1400" dirty="0">
                <a:solidFill>
                  <a:srgbClr val="3333CC"/>
                </a:solidFill>
              </a:rPr>
              <a:t> los </a:t>
            </a:r>
            <a:r>
              <a:rPr lang="en-US" altLang="ja-JP" sz="1400" dirty="0" err="1">
                <a:solidFill>
                  <a:srgbClr val="3333CC"/>
                </a:solidFill>
              </a:rPr>
              <a:t>asuntos</a:t>
            </a:r>
            <a:r>
              <a:rPr lang="en-US" altLang="ja-JP" sz="1400" dirty="0">
                <a:solidFill>
                  <a:srgbClr val="3333CC"/>
                </a:solidFill>
              </a:rPr>
              <a:t> </a:t>
            </a:r>
            <a:r>
              <a:rPr lang="en-US" altLang="ja-JP" sz="1400" dirty="0" err="1">
                <a:solidFill>
                  <a:srgbClr val="3333CC"/>
                </a:solidFill>
              </a:rPr>
              <a:t>pertinentes</a:t>
            </a:r>
            <a:r>
              <a:rPr lang="en-US" altLang="ja-JP" sz="1400" dirty="0">
                <a:solidFill>
                  <a:srgbClr val="3333CC"/>
                </a:solidFill>
              </a:rPr>
              <a:t> de RS (5.2.2)</a:t>
            </a:r>
          </a:p>
        </p:txBody>
      </p:sp>
      <p:cxnSp>
        <p:nvCxnSpPr>
          <p:cNvPr id="2073" name="AutoShape 4"/>
          <p:cNvCxnSpPr>
            <a:cxnSpLocks noChangeShapeType="1"/>
          </p:cNvCxnSpPr>
          <p:nvPr/>
        </p:nvCxnSpPr>
        <p:spPr bwMode="auto">
          <a:xfrm>
            <a:off x="3702623" y="3807013"/>
            <a:ext cx="490547" cy="0"/>
          </a:xfrm>
          <a:prstGeom prst="straightConnector1">
            <a:avLst/>
          </a:prstGeom>
          <a:noFill/>
          <a:ln w="2222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755802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9252" y="323850"/>
            <a:ext cx="7772400" cy="1022350"/>
          </a:xfrm>
        </p:spPr>
        <p:txBody>
          <a:bodyPr>
            <a:noAutofit/>
          </a:bodyPr>
          <a:lstStyle/>
          <a:p>
            <a:r>
              <a:rPr lang="es-ES_tradnl" sz="3200" dirty="0">
                <a:solidFill>
                  <a:srgbClr val="0070C0"/>
                </a:solidFill>
                <a:latin typeface="Helvetica" charset="0"/>
                <a:ea typeface="Helvetica" charset="0"/>
                <a:cs typeface="Helvetica" charset="0"/>
              </a:rPr>
              <a:t>Enfoque </a:t>
            </a:r>
            <a:r>
              <a:rPr lang="es-ES_tradnl" sz="3200" noProof="0" dirty="0">
                <a:solidFill>
                  <a:srgbClr val="0070C0"/>
                </a:solidFill>
                <a:latin typeface="Helvetica" charset="0"/>
                <a:ea typeface="Helvetica" charset="0"/>
                <a:cs typeface="Helvetica" charset="0"/>
              </a:rPr>
              <a:t>de lista de verificación: identifique asuntos que necesitan mejoría</a:t>
            </a:r>
          </a:p>
        </p:txBody>
      </p:sp>
      <p:sp>
        <p:nvSpPr>
          <p:cNvPr id="8" name="Text Placeholder 7"/>
          <p:cNvSpPr>
            <a:spLocks noGrp="1"/>
          </p:cNvSpPr>
          <p:nvPr>
            <p:ph type="body" idx="1"/>
          </p:nvPr>
        </p:nvSpPr>
        <p:spPr>
          <a:xfrm>
            <a:off x="697112" y="1836737"/>
            <a:ext cx="3733800" cy="685800"/>
          </a:xfrm>
        </p:spPr>
        <p:txBody>
          <a:bodyPr>
            <a:normAutofit/>
          </a:bodyPr>
          <a:lstStyle/>
          <a:p>
            <a:r>
              <a:rPr lang="es-ES_tradnl" sz="2000" b="0" noProof="0" dirty="0">
                <a:latin typeface="Helvetica" charset="0"/>
                <a:ea typeface="Helvetica" charset="0"/>
                <a:cs typeface="Helvetica" charset="0"/>
              </a:rPr>
              <a:t>Asuntos identificados como </a:t>
            </a:r>
            <a:r>
              <a:rPr lang="es-ES_tradnl" sz="2000" b="0" dirty="0">
                <a:latin typeface="Helvetica" charset="0"/>
                <a:ea typeface="Helvetica" charset="0"/>
                <a:cs typeface="Helvetica" charset="0"/>
              </a:rPr>
              <a:t>pertinentes y significativos</a:t>
            </a:r>
            <a:r>
              <a:rPr lang="es-ES_tradnl" sz="2000" b="0" noProof="0" dirty="0">
                <a:latin typeface="Helvetica" charset="0"/>
                <a:ea typeface="Helvetica" charset="0"/>
                <a:cs typeface="Helvetica" charset="0"/>
              </a:rPr>
              <a:t>:</a:t>
            </a:r>
          </a:p>
        </p:txBody>
      </p:sp>
      <p:sp>
        <p:nvSpPr>
          <p:cNvPr id="9" name="Text Placeholder 8"/>
          <p:cNvSpPr>
            <a:spLocks noGrp="1"/>
          </p:cNvSpPr>
          <p:nvPr>
            <p:ph type="body" sz="half" idx="3"/>
          </p:nvPr>
        </p:nvSpPr>
        <p:spPr>
          <a:xfrm>
            <a:off x="4714082" y="1531937"/>
            <a:ext cx="3972718" cy="990600"/>
          </a:xfrm>
        </p:spPr>
        <p:txBody>
          <a:bodyPr>
            <a:normAutofit/>
          </a:bodyPr>
          <a:lstStyle/>
          <a:p>
            <a:r>
              <a:rPr lang="es-ES_tradnl" sz="2000" b="0" dirty="0">
                <a:latin typeface="Helvetica" charset="0"/>
                <a:ea typeface="Helvetica" charset="0"/>
                <a:cs typeface="Helvetica" charset="0"/>
              </a:rPr>
              <a:t>Acciones y expectativas relacionadas identificadas en los asuntos</a:t>
            </a:r>
            <a:endParaRPr lang="es-ES_tradnl" sz="2000" b="0" noProof="0" dirty="0">
              <a:latin typeface="Helvetica" charset="0"/>
              <a:ea typeface="Helvetica" charset="0"/>
              <a:cs typeface="Helvetica" charset="0"/>
            </a:endParaRPr>
          </a:p>
        </p:txBody>
      </p:sp>
      <p:sp>
        <p:nvSpPr>
          <p:cNvPr id="6" name="Content Placeholder 5"/>
          <p:cNvSpPr>
            <a:spLocks noGrp="1"/>
          </p:cNvSpPr>
          <p:nvPr>
            <p:ph sz="half" idx="2"/>
          </p:nvPr>
        </p:nvSpPr>
        <p:spPr>
          <a:xfrm>
            <a:off x="258417" y="2708274"/>
            <a:ext cx="4307035" cy="3684588"/>
          </a:xfrm>
        </p:spPr>
        <p:txBody>
          <a:bodyPr>
            <a:normAutofit/>
          </a:bodyPr>
          <a:lstStyle/>
          <a:p>
            <a:pPr>
              <a:spcBef>
                <a:spcPts val="0"/>
              </a:spcBef>
              <a:spcAft>
                <a:spcPts val="1000"/>
              </a:spcAft>
            </a:pPr>
            <a:r>
              <a:rPr lang="es-ES_tradnl" sz="2000" dirty="0">
                <a:latin typeface="Helvetica" charset="0"/>
                <a:ea typeface="Helvetica" charset="0"/>
                <a:cs typeface="Helvetica" charset="0"/>
              </a:rPr>
              <a:t>Gobernanza:                              1</a:t>
            </a:r>
          </a:p>
          <a:p>
            <a:pPr>
              <a:spcBef>
                <a:spcPts val="0"/>
              </a:spcBef>
              <a:spcAft>
                <a:spcPts val="1000"/>
              </a:spcAft>
            </a:pPr>
            <a:r>
              <a:rPr lang="es-ES_tradnl" sz="2000" dirty="0">
                <a:latin typeface="Helvetica" charset="0"/>
                <a:ea typeface="Helvetica" charset="0"/>
                <a:cs typeface="Helvetica" charset="0"/>
              </a:rPr>
              <a:t>Derechos humanos:                   8</a:t>
            </a:r>
          </a:p>
          <a:p>
            <a:pPr>
              <a:spcBef>
                <a:spcPts val="0"/>
              </a:spcBef>
              <a:spcAft>
                <a:spcPts val="1000"/>
              </a:spcAft>
            </a:pPr>
            <a:r>
              <a:rPr lang="es-ES_tradnl" sz="2000" dirty="0">
                <a:latin typeface="Helvetica" charset="0"/>
                <a:ea typeface="Helvetica" charset="0"/>
                <a:cs typeface="Helvetica" charset="0"/>
              </a:rPr>
              <a:t>Prácticas laborales:                    5</a:t>
            </a:r>
          </a:p>
          <a:p>
            <a:pPr>
              <a:spcBef>
                <a:spcPts val="0"/>
              </a:spcBef>
              <a:spcAft>
                <a:spcPts val="1000"/>
              </a:spcAft>
            </a:pPr>
            <a:r>
              <a:rPr lang="es-ES_tradnl" sz="2000" dirty="0">
                <a:latin typeface="Helvetica" charset="0"/>
                <a:ea typeface="Helvetica" charset="0"/>
                <a:cs typeface="Helvetica" charset="0"/>
              </a:rPr>
              <a:t>Medio ambiente:	                5</a:t>
            </a:r>
          </a:p>
          <a:p>
            <a:pPr>
              <a:spcBef>
                <a:spcPts val="0"/>
              </a:spcBef>
              <a:spcAft>
                <a:spcPts val="1000"/>
              </a:spcAft>
            </a:pPr>
            <a:r>
              <a:rPr lang="es-ES_tradnl" sz="2000" dirty="0">
                <a:latin typeface="Helvetica" charset="0"/>
                <a:ea typeface="Helvetica" charset="0"/>
                <a:cs typeface="Helvetica" charset="0"/>
              </a:rPr>
              <a:t>Prácticas justas de operación:   7</a:t>
            </a:r>
          </a:p>
          <a:p>
            <a:pPr>
              <a:spcBef>
                <a:spcPts val="0"/>
              </a:spcBef>
              <a:spcAft>
                <a:spcPts val="1000"/>
              </a:spcAft>
            </a:pPr>
            <a:r>
              <a:rPr lang="es-ES_tradnl" sz="2000" dirty="0">
                <a:latin typeface="Helvetica" charset="0"/>
                <a:ea typeface="Helvetica" charset="0"/>
                <a:cs typeface="Helvetica" charset="0"/>
              </a:rPr>
              <a:t>Asuntos de consumidores:         7</a:t>
            </a:r>
          </a:p>
          <a:p>
            <a:pPr>
              <a:spcBef>
                <a:spcPts val="0"/>
              </a:spcBef>
              <a:spcAft>
                <a:spcPts val="1000"/>
              </a:spcAft>
            </a:pPr>
            <a:r>
              <a:rPr lang="es-ES_tradnl" sz="2000" dirty="0">
                <a:latin typeface="Helvetica" charset="0"/>
                <a:ea typeface="Helvetica" charset="0"/>
                <a:cs typeface="Helvetica" charset="0"/>
              </a:rPr>
              <a:t>Participación activa y desarrollo de la comunidad:                        4</a:t>
            </a:r>
            <a:endParaRPr lang="es-ES_tradnl" sz="2000" noProof="0" dirty="0">
              <a:latin typeface="Helvetica" charset="0"/>
              <a:ea typeface="Helvetica" charset="0"/>
              <a:cs typeface="Helvetica" charset="0"/>
            </a:endParaRPr>
          </a:p>
          <a:p>
            <a:pPr marL="0" indent="0">
              <a:spcBef>
                <a:spcPts val="0"/>
              </a:spcBef>
              <a:spcAft>
                <a:spcPts val="1000"/>
              </a:spcAft>
              <a:buNone/>
            </a:pPr>
            <a:r>
              <a:rPr lang="es-ES_tradnl" sz="2000" noProof="0" dirty="0">
                <a:latin typeface="Helvetica" charset="0"/>
                <a:ea typeface="Helvetica" charset="0"/>
                <a:cs typeface="Helvetica" charset="0"/>
              </a:rPr>
              <a:t>	           Total         =           37</a:t>
            </a:r>
          </a:p>
        </p:txBody>
      </p:sp>
      <p:sp>
        <p:nvSpPr>
          <p:cNvPr id="10" name="Content Placeholder 9"/>
          <p:cNvSpPr>
            <a:spLocks noGrp="1"/>
          </p:cNvSpPr>
          <p:nvPr>
            <p:ph sz="half" idx="4"/>
          </p:nvPr>
        </p:nvSpPr>
        <p:spPr>
          <a:xfrm>
            <a:off x="4714082" y="2732983"/>
            <a:ext cx="4251014" cy="3290130"/>
          </a:xfrm>
        </p:spPr>
        <p:txBody>
          <a:bodyPr>
            <a:normAutofit fontScale="92500"/>
          </a:bodyPr>
          <a:lstStyle/>
          <a:p>
            <a:r>
              <a:rPr lang="es-ES_tradnl" sz="2000" noProof="0" dirty="0">
                <a:latin typeface="Helvetica" charset="0"/>
                <a:ea typeface="Helvetica" charset="0"/>
                <a:cs typeface="Helvetica" charset="0"/>
              </a:rPr>
              <a:t>Gobernanza:                               12</a:t>
            </a:r>
          </a:p>
          <a:p>
            <a:r>
              <a:rPr lang="es-ES_tradnl" sz="2000" noProof="0" dirty="0">
                <a:latin typeface="Helvetica" charset="0"/>
                <a:ea typeface="Helvetica" charset="0"/>
                <a:cs typeface="Helvetica" charset="0"/>
              </a:rPr>
              <a:t>Derechos humanos:                    33</a:t>
            </a:r>
          </a:p>
          <a:p>
            <a:r>
              <a:rPr lang="es-ES_tradnl" sz="2000" noProof="0" dirty="0">
                <a:latin typeface="Helvetica" charset="0"/>
                <a:ea typeface="Helvetica" charset="0"/>
                <a:cs typeface="Helvetica" charset="0"/>
              </a:rPr>
              <a:t>Prácticas laborales:                     44</a:t>
            </a:r>
          </a:p>
          <a:p>
            <a:r>
              <a:rPr lang="es-ES_tradnl" sz="2000" noProof="0" dirty="0">
                <a:latin typeface="Helvetica" charset="0"/>
                <a:ea typeface="Helvetica" charset="0"/>
                <a:cs typeface="Helvetica" charset="0"/>
              </a:rPr>
              <a:t>Medio ambiente:	               39</a:t>
            </a:r>
          </a:p>
          <a:p>
            <a:r>
              <a:rPr lang="es-ES_tradnl" sz="2000" noProof="0" dirty="0">
                <a:latin typeface="Helvetica" charset="0"/>
                <a:ea typeface="Helvetica" charset="0"/>
                <a:cs typeface="Helvetica" charset="0"/>
              </a:rPr>
              <a:t>Prácticas justas de operación:    29</a:t>
            </a:r>
          </a:p>
          <a:p>
            <a:r>
              <a:rPr lang="es-ES_tradnl" sz="2000" noProof="0" dirty="0">
                <a:latin typeface="Helvetica" charset="0"/>
                <a:ea typeface="Helvetica" charset="0"/>
                <a:cs typeface="Helvetica" charset="0"/>
              </a:rPr>
              <a:t>Asuntos de consumidores:          53</a:t>
            </a:r>
          </a:p>
          <a:p>
            <a:pPr>
              <a:spcBef>
                <a:spcPts val="0"/>
              </a:spcBef>
            </a:pPr>
            <a:r>
              <a:rPr lang="es-ES_tradnl" sz="2000" noProof="0" dirty="0">
                <a:latin typeface="Helvetica" charset="0"/>
                <a:ea typeface="Helvetica" charset="0"/>
                <a:cs typeface="Helvetica" charset="0"/>
              </a:rPr>
              <a:t>Participación activa y desarrollo de la comunidad:                              48</a:t>
            </a:r>
          </a:p>
          <a:p>
            <a:pPr marL="0" indent="0">
              <a:buNone/>
            </a:pPr>
            <a:r>
              <a:rPr lang="es-ES_tradnl" sz="2000" noProof="0" dirty="0">
                <a:latin typeface="Helvetica" charset="0"/>
                <a:ea typeface="Helvetica" charset="0"/>
                <a:cs typeface="Helvetica" charset="0"/>
              </a:rPr>
              <a:t>	              Total       =          258</a:t>
            </a:r>
          </a:p>
        </p:txBody>
      </p:sp>
    </p:spTree>
    <p:extLst>
      <p:ext uri="{BB962C8B-B14F-4D97-AF65-F5344CB8AC3E}">
        <p14:creationId xmlns:p14="http://schemas.microsoft.com/office/powerpoint/2010/main" val="7763251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90600" y="304800"/>
            <a:ext cx="7772400" cy="914400"/>
          </a:xfrm>
        </p:spPr>
        <p:txBody>
          <a:bodyPr>
            <a:noAutofit/>
          </a:bodyPr>
          <a:lstStyle/>
          <a:p>
            <a:r>
              <a:rPr lang="es-ES_tradnl" sz="3200" dirty="0">
                <a:solidFill>
                  <a:srgbClr val="0070C0"/>
                </a:solidFill>
                <a:latin typeface="Helvetica" charset="0"/>
                <a:ea typeface="Helvetica" charset="0"/>
                <a:cs typeface="Helvetica" charset="0"/>
              </a:rPr>
              <a:t>Identificación e involucramiento de partes interesadas: ejemplos</a:t>
            </a:r>
          </a:p>
        </p:txBody>
      </p:sp>
      <p:graphicFrame>
        <p:nvGraphicFramePr>
          <p:cNvPr id="10" name="Diagram 9"/>
          <p:cNvGraphicFramePr/>
          <p:nvPr>
            <p:extLst>
              <p:ext uri="{D42A27DB-BD31-4B8C-83A1-F6EECF244321}">
                <p14:modId xmlns:p14="http://schemas.microsoft.com/office/powerpoint/2010/main" val="3325676348"/>
              </p:ext>
            </p:extLst>
          </p:nvPr>
        </p:nvGraphicFramePr>
        <p:xfrm>
          <a:off x="685800" y="1371600"/>
          <a:ext cx="8001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17019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417638"/>
          </a:xfrm>
        </p:spPr>
        <p:txBody>
          <a:bodyPr>
            <a:normAutofit/>
          </a:bodyPr>
          <a:lstStyle/>
          <a:p>
            <a:r>
              <a:rPr lang="es-ES_tradnl" sz="3200" dirty="0">
                <a:solidFill>
                  <a:srgbClr val="0070C0"/>
                </a:solidFill>
                <a:latin typeface="Helvetica" charset="0"/>
                <a:ea typeface="Helvetica" charset="0"/>
                <a:cs typeface="Helvetica" charset="0"/>
              </a:rPr>
              <a:t>¿Quiénes son sus partes interesadas? Estas son algunas preguntas que pueden ayudarlo a identificarlas</a:t>
            </a:r>
          </a:p>
        </p:txBody>
      </p:sp>
      <p:sp>
        <p:nvSpPr>
          <p:cNvPr id="4" name="Content Placeholder 3"/>
          <p:cNvSpPr>
            <a:spLocks noGrp="1"/>
          </p:cNvSpPr>
          <p:nvPr>
            <p:ph sz="quarter" idx="1"/>
          </p:nvPr>
        </p:nvSpPr>
        <p:spPr/>
        <p:txBody>
          <a:bodyPr>
            <a:normAutofit fontScale="92500" lnSpcReduction="20000"/>
          </a:bodyPr>
          <a:lstStyle/>
          <a:p>
            <a:r>
              <a:rPr lang="es-ES_tradnl" noProof="0" dirty="0">
                <a:latin typeface="Helvetica" charset="0"/>
                <a:ea typeface="Helvetica" charset="0"/>
                <a:cs typeface="Helvetica" charset="0"/>
              </a:rPr>
              <a:t>¿Con quién tiene obligaciones legales su organización?</a:t>
            </a:r>
          </a:p>
          <a:p>
            <a:r>
              <a:rPr lang="es-ES_tradnl" dirty="0">
                <a:latin typeface="Helvetica" charset="0"/>
                <a:ea typeface="Helvetica" charset="0"/>
                <a:cs typeface="Helvetica" charset="0"/>
              </a:rPr>
              <a:t>¿Quién podría ser afectado positiva o negativamente por sus decisiones o actividades?</a:t>
            </a:r>
          </a:p>
          <a:p>
            <a:r>
              <a:rPr lang="es-ES_tradnl" noProof="0" dirty="0">
                <a:latin typeface="Helvetica" charset="0"/>
                <a:ea typeface="Helvetica" charset="0"/>
                <a:cs typeface="Helvetica" charset="0"/>
              </a:rPr>
              <a:t>¿Quién estaría en desventaja si fuera excluido del involucramiento?</a:t>
            </a:r>
          </a:p>
          <a:p>
            <a:r>
              <a:rPr lang="es-ES_tradnl" noProof="0" dirty="0">
                <a:latin typeface="Helvetica" charset="0"/>
                <a:ea typeface="Helvetica" charset="0"/>
                <a:cs typeface="Helvetica" charset="0"/>
              </a:rPr>
              <a:t>¿Quién es afectado en su cadena de valor?</a:t>
            </a:r>
          </a:p>
          <a:p>
            <a:r>
              <a:rPr lang="es-ES_tradnl" dirty="0">
                <a:latin typeface="Helvetica" charset="0"/>
                <a:ea typeface="Helvetica" charset="0"/>
                <a:cs typeface="Helvetica" charset="0"/>
              </a:rPr>
              <a:t>¿Quién probablemente expresaría preocupaciones sobre las decisiones y actividades de la organización?</a:t>
            </a:r>
          </a:p>
          <a:p>
            <a:r>
              <a:rPr lang="es-ES_tradnl" noProof="0" dirty="0">
                <a:latin typeface="Helvetica" charset="0"/>
                <a:ea typeface="Helvetica" charset="0"/>
                <a:cs typeface="Helvetica" charset="0"/>
              </a:rPr>
              <a:t>¿Quién puede ayudar a la organización a abordar/atender impactos específicos?</a:t>
            </a:r>
          </a:p>
        </p:txBody>
      </p:sp>
    </p:spTree>
    <p:extLst>
      <p:ext uri="{BB962C8B-B14F-4D97-AF65-F5344CB8AC3E}">
        <p14:creationId xmlns:p14="http://schemas.microsoft.com/office/powerpoint/2010/main" val="12025522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04800"/>
            <a:ext cx="7772400" cy="1265238"/>
          </a:xfrm>
        </p:spPr>
        <p:txBody>
          <a:bodyPr>
            <a:noAutofit/>
          </a:bodyPr>
          <a:lstStyle/>
          <a:p>
            <a:r>
              <a:rPr lang="es-ES_tradnl" sz="4000" noProof="0" dirty="0">
                <a:solidFill>
                  <a:srgbClr val="0070C0"/>
                </a:solidFill>
                <a:latin typeface="Helvetica" charset="0"/>
                <a:ea typeface="Helvetica" charset="0"/>
                <a:cs typeface="Helvetica" charset="0"/>
              </a:rPr>
              <a:t>Estableciendo prioridades</a:t>
            </a:r>
          </a:p>
        </p:txBody>
      </p:sp>
      <p:sp>
        <p:nvSpPr>
          <p:cNvPr id="6" name="Content Placeholder 5"/>
          <p:cNvSpPr>
            <a:spLocks noGrp="1"/>
          </p:cNvSpPr>
          <p:nvPr>
            <p:ph sz="quarter" idx="1"/>
          </p:nvPr>
        </p:nvSpPr>
        <p:spPr/>
        <p:txBody>
          <a:bodyPr>
            <a:normAutofit fontScale="92500" lnSpcReduction="20000"/>
          </a:bodyPr>
          <a:lstStyle/>
          <a:p>
            <a:r>
              <a:rPr lang="es-ES_tradnl" noProof="0" dirty="0">
                <a:latin typeface="Helvetica" charset="0"/>
                <a:ea typeface="Helvetica" charset="0"/>
                <a:cs typeface="Helvetica" charset="0"/>
              </a:rPr>
              <a:t>1. Describa su situación </a:t>
            </a:r>
            <a:r>
              <a:rPr lang="es-ES_tradnl" noProof="0" dirty="0" err="1">
                <a:latin typeface="Helvetica" charset="0"/>
                <a:ea typeface="Helvetica" charset="0"/>
                <a:cs typeface="Helvetica" charset="0"/>
              </a:rPr>
              <a:t>actua</a:t>
            </a:r>
            <a:r>
              <a:rPr lang="es-ES_tradnl" dirty="0">
                <a:latin typeface="Helvetica" charset="0"/>
                <a:ea typeface="Helvetica" charset="0"/>
                <a:cs typeface="Helvetica" charset="0"/>
              </a:rPr>
              <a:t>l con respecto a las siete materias fundamentales de ISO 26000.</a:t>
            </a:r>
          </a:p>
          <a:p>
            <a:r>
              <a:rPr lang="es-ES_tradnl" noProof="0" dirty="0">
                <a:latin typeface="Helvetica" charset="0"/>
                <a:ea typeface="Helvetica" charset="0"/>
                <a:cs typeface="Helvetica" charset="0"/>
              </a:rPr>
              <a:t>2. Identifique su situación deseada – mejoría específica de RS.</a:t>
            </a:r>
          </a:p>
          <a:p>
            <a:r>
              <a:rPr lang="es-ES_tradnl" dirty="0">
                <a:latin typeface="Helvetica" charset="0"/>
                <a:ea typeface="Helvetica" charset="0"/>
                <a:cs typeface="Helvetica" charset="0"/>
              </a:rPr>
              <a:t>3. Enfóquese en las brechas entre las dos; identifique los asuntos más significativos.</a:t>
            </a:r>
            <a:endParaRPr lang="es-ES_tradnl" noProof="0" dirty="0">
              <a:latin typeface="Helvetica" charset="0"/>
              <a:ea typeface="Helvetica" charset="0"/>
              <a:cs typeface="Helvetica" charset="0"/>
            </a:endParaRPr>
          </a:p>
        </p:txBody>
      </p:sp>
      <p:sp>
        <p:nvSpPr>
          <p:cNvPr id="7" name="Content Placeholder 6"/>
          <p:cNvSpPr>
            <a:spLocks noGrp="1"/>
          </p:cNvSpPr>
          <p:nvPr>
            <p:ph sz="quarter" idx="2"/>
          </p:nvPr>
        </p:nvSpPr>
        <p:spPr>
          <a:xfrm>
            <a:off x="4959350" y="1825625"/>
            <a:ext cx="3581400" cy="4419600"/>
          </a:xfrm>
        </p:spPr>
        <p:txBody>
          <a:bodyPr>
            <a:normAutofit fontScale="92500" lnSpcReduction="20000"/>
          </a:bodyPr>
          <a:lstStyle/>
          <a:p>
            <a:r>
              <a:rPr lang="es-ES_tradnl" noProof="0" dirty="0">
                <a:latin typeface="Helvetica" charset="0"/>
                <a:ea typeface="Helvetica" charset="0"/>
                <a:cs typeface="Helvetica" charset="0"/>
              </a:rPr>
              <a:t>3 A. Identifique debilidades actuales y sus causas.</a:t>
            </a:r>
          </a:p>
          <a:p>
            <a:r>
              <a:rPr lang="es-ES_tradnl" noProof="0" dirty="0">
                <a:latin typeface="Helvetica" charset="0"/>
                <a:ea typeface="Helvetica" charset="0"/>
                <a:cs typeface="Helvetica" charset="0"/>
              </a:rPr>
              <a:t>3 B. Identifique los recursos necesarios para superar las debilidades: personal, tiempo, dinero, socios, etc.</a:t>
            </a:r>
          </a:p>
          <a:p>
            <a:r>
              <a:rPr lang="es-ES_tradnl" dirty="0">
                <a:latin typeface="Helvetica" charset="0"/>
                <a:ea typeface="Helvetica" charset="0"/>
                <a:cs typeface="Helvetica" charset="0"/>
              </a:rPr>
              <a:t>3 C. Desarrolle una línea del tiempo y plan de acción para superar las brechas.</a:t>
            </a:r>
            <a:endParaRPr lang="es-ES_tradnl" noProof="0" dirty="0">
              <a:latin typeface="Helvetica" charset="0"/>
              <a:ea typeface="Helvetica" charset="0"/>
              <a:cs typeface="Helvetica" charset="0"/>
            </a:endParaRPr>
          </a:p>
        </p:txBody>
      </p:sp>
    </p:spTree>
    <p:extLst>
      <p:ext uri="{BB962C8B-B14F-4D97-AF65-F5344CB8AC3E}">
        <p14:creationId xmlns:p14="http://schemas.microsoft.com/office/powerpoint/2010/main" val="41827072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228600" y="274638"/>
            <a:ext cx="8915400" cy="792162"/>
          </a:xfrm>
        </p:spPr>
        <p:txBody>
          <a:bodyPr>
            <a:normAutofit fontScale="90000"/>
          </a:bodyPr>
          <a:lstStyle/>
          <a:p>
            <a:r>
              <a:rPr lang="es-ES_tradnl" sz="3200" dirty="0">
                <a:solidFill>
                  <a:srgbClr val="0070C0"/>
                </a:solidFill>
                <a:latin typeface="Helvetica" charset="0"/>
                <a:ea typeface="Helvetica" charset="0"/>
                <a:cs typeface="Helvetica" charset="0"/>
              </a:rPr>
              <a:t>Evaluando </a:t>
            </a:r>
            <a:r>
              <a:rPr lang="es-ES_tradnl" sz="3200" noProof="0" dirty="0">
                <a:solidFill>
                  <a:srgbClr val="0070C0"/>
                </a:solidFill>
                <a:latin typeface="Helvetica" charset="0"/>
                <a:ea typeface="Helvetica" charset="0"/>
                <a:cs typeface="Helvetica" charset="0"/>
              </a:rPr>
              <a:t>responsabilidades en su esfera de influencia</a:t>
            </a:r>
          </a:p>
        </p:txBody>
      </p:sp>
      <p:sp>
        <p:nvSpPr>
          <p:cNvPr id="9" name="Rectangle 8"/>
          <p:cNvSpPr/>
          <p:nvPr/>
        </p:nvSpPr>
        <p:spPr>
          <a:xfrm flipH="1">
            <a:off x="3276600" y="1143000"/>
            <a:ext cx="2514600" cy="717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 ORGANIZACIÓN</a:t>
            </a:r>
          </a:p>
        </p:txBody>
      </p:sp>
      <p:sp>
        <p:nvSpPr>
          <p:cNvPr id="14" name="Rounded Rectangle 13"/>
          <p:cNvSpPr/>
          <p:nvPr/>
        </p:nvSpPr>
        <p:spPr>
          <a:xfrm>
            <a:off x="1600200" y="2362200"/>
            <a:ext cx="1828800" cy="838200"/>
          </a:xfrm>
          <a:prstGeom prst="roundRect">
            <a:avLst>
              <a:gd name="adj" fmla="val 9282"/>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Sus</a:t>
            </a:r>
            <a:r>
              <a:rPr lang="en-US" dirty="0"/>
              <a:t> </a:t>
            </a:r>
            <a:r>
              <a:rPr lang="en-US" dirty="0" err="1"/>
              <a:t>proveedores</a:t>
            </a:r>
            <a:endParaRPr lang="en-US" dirty="0"/>
          </a:p>
        </p:txBody>
      </p:sp>
      <p:sp>
        <p:nvSpPr>
          <p:cNvPr id="15" name="Isosceles Triangle 14"/>
          <p:cNvSpPr/>
          <p:nvPr/>
        </p:nvSpPr>
        <p:spPr>
          <a:xfrm>
            <a:off x="381000" y="3416643"/>
            <a:ext cx="2286000" cy="1143000"/>
          </a:xfrm>
          <a:prstGeom prst="triangle">
            <a:avLst>
              <a:gd name="adj" fmla="val 35570"/>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sz="1400" dirty="0" err="1"/>
              <a:t>Sus</a:t>
            </a:r>
            <a:r>
              <a:rPr lang="en-US" sz="1400" dirty="0"/>
              <a:t> </a:t>
            </a:r>
            <a:r>
              <a:rPr lang="en-US" sz="1400" dirty="0" err="1"/>
              <a:t>proveedores</a:t>
            </a:r>
            <a:endParaRPr lang="en-US" sz="1400" dirty="0"/>
          </a:p>
          <a:p>
            <a:pPr algn="ctr"/>
            <a:endParaRPr lang="en-US" sz="1400" dirty="0"/>
          </a:p>
        </p:txBody>
      </p:sp>
      <p:sp>
        <p:nvSpPr>
          <p:cNvPr id="19" name="Isosceles Triangle 18"/>
          <p:cNvSpPr/>
          <p:nvPr/>
        </p:nvSpPr>
        <p:spPr>
          <a:xfrm>
            <a:off x="5867400" y="3505200"/>
            <a:ext cx="3048000" cy="1143000"/>
          </a:xfrm>
          <a:prstGeom prst="triangle">
            <a:avLst>
              <a:gd name="adj" fmla="val 50559"/>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Sus</a:t>
            </a:r>
            <a:r>
              <a:rPr lang="en-US" dirty="0"/>
              <a:t> </a:t>
            </a:r>
            <a:r>
              <a:rPr lang="en-US" dirty="0" err="1"/>
              <a:t>consumidores</a:t>
            </a:r>
            <a:r>
              <a:rPr lang="en-US" dirty="0"/>
              <a:t>/</a:t>
            </a:r>
            <a:r>
              <a:rPr lang="en-US" dirty="0" err="1"/>
              <a:t>clientes</a:t>
            </a:r>
            <a:endParaRPr lang="en-US" dirty="0"/>
          </a:p>
          <a:p>
            <a:pPr algn="ctr"/>
            <a:endParaRPr lang="en-US" dirty="0"/>
          </a:p>
        </p:txBody>
      </p:sp>
      <p:sp>
        <p:nvSpPr>
          <p:cNvPr id="20" name="Rounded Rectangle 19"/>
          <p:cNvSpPr/>
          <p:nvPr/>
        </p:nvSpPr>
        <p:spPr>
          <a:xfrm>
            <a:off x="5791200" y="2286000"/>
            <a:ext cx="2736574" cy="9144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Sus</a:t>
            </a:r>
            <a:r>
              <a:rPr lang="en-US" dirty="0"/>
              <a:t> </a:t>
            </a:r>
            <a:r>
              <a:rPr lang="en-US" dirty="0" err="1"/>
              <a:t>consumidores</a:t>
            </a:r>
            <a:r>
              <a:rPr lang="en-US" dirty="0"/>
              <a:t>/</a:t>
            </a:r>
            <a:r>
              <a:rPr lang="en-US" dirty="0" err="1"/>
              <a:t>clientes</a:t>
            </a:r>
            <a:endParaRPr lang="en-US" dirty="0"/>
          </a:p>
        </p:txBody>
      </p:sp>
      <p:sp>
        <p:nvSpPr>
          <p:cNvPr id="27" name="Flowchart: Alternate Process 26"/>
          <p:cNvSpPr/>
          <p:nvPr/>
        </p:nvSpPr>
        <p:spPr>
          <a:xfrm>
            <a:off x="304800" y="5257800"/>
            <a:ext cx="2070652" cy="838200"/>
          </a:xfrm>
          <a:prstGeom prst="flowChartAlternateProcess">
            <a:avLst/>
          </a:prstGeom>
          <a:solidFill>
            <a:srgbClr val="9EA0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Recursos</a:t>
            </a:r>
            <a:r>
              <a:rPr lang="en-US" dirty="0">
                <a:solidFill>
                  <a:schemeClr val="tx1"/>
                </a:solidFill>
              </a:rPr>
              <a:t>/</a:t>
            </a:r>
            <a:r>
              <a:rPr lang="en-US" dirty="0" err="1">
                <a:solidFill>
                  <a:schemeClr val="tx1"/>
                </a:solidFill>
              </a:rPr>
              <a:t>insumos</a:t>
            </a:r>
            <a:endParaRPr lang="en-US" dirty="0">
              <a:solidFill>
                <a:schemeClr val="tx1"/>
              </a:solidFill>
            </a:endParaRPr>
          </a:p>
        </p:txBody>
      </p:sp>
      <p:sp>
        <p:nvSpPr>
          <p:cNvPr id="39" name="Left-Up Arrow 38"/>
          <p:cNvSpPr/>
          <p:nvPr/>
        </p:nvSpPr>
        <p:spPr>
          <a:xfrm>
            <a:off x="2133600" y="3276600"/>
            <a:ext cx="850392" cy="850392"/>
          </a:xfrm>
          <a:prstGeom prst="leftUpArrow">
            <a:avLst>
              <a:gd name="adj1" fmla="val 15074"/>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Up-Down Arrow 39"/>
          <p:cNvSpPr/>
          <p:nvPr/>
        </p:nvSpPr>
        <p:spPr>
          <a:xfrm>
            <a:off x="1143000" y="4644259"/>
            <a:ext cx="228600" cy="533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Up Arrow 41"/>
          <p:cNvSpPr/>
          <p:nvPr/>
        </p:nvSpPr>
        <p:spPr>
          <a:xfrm rot="5400000" flipH="1">
            <a:off x="2286000" y="1371600"/>
            <a:ext cx="762000" cy="762000"/>
          </a:xfrm>
          <a:prstGeom prst="leftUpArrow">
            <a:avLst>
              <a:gd name="adj1" fmla="val 14769"/>
              <a:gd name="adj2" fmla="val 28077"/>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Left-Up Arrow 42"/>
          <p:cNvSpPr/>
          <p:nvPr/>
        </p:nvSpPr>
        <p:spPr>
          <a:xfrm rot="16200000">
            <a:off x="6248400" y="1295400"/>
            <a:ext cx="685800" cy="8382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Left-Up Arrow 43"/>
          <p:cNvSpPr/>
          <p:nvPr/>
        </p:nvSpPr>
        <p:spPr>
          <a:xfrm rot="5400000">
            <a:off x="6057900" y="3238500"/>
            <a:ext cx="533400" cy="7620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5951286" y="5334000"/>
            <a:ext cx="2667000" cy="762000"/>
          </a:xfrm>
          <a:prstGeom prst="roundRect">
            <a:avLst/>
          </a:prstGeom>
          <a:solidFill>
            <a:srgbClr val="9EA0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Disposición</a:t>
            </a:r>
            <a:r>
              <a:rPr lang="en-US" dirty="0">
                <a:solidFill>
                  <a:srgbClr val="FF0000"/>
                </a:solidFill>
              </a:rPr>
              <a:t> </a:t>
            </a:r>
            <a:r>
              <a:rPr lang="en-US" dirty="0">
                <a:solidFill>
                  <a:schemeClr val="tx1"/>
                </a:solidFill>
              </a:rPr>
              <a:t>de </a:t>
            </a:r>
            <a:r>
              <a:rPr lang="en-US" dirty="0" err="1">
                <a:solidFill>
                  <a:schemeClr val="tx1"/>
                </a:solidFill>
              </a:rPr>
              <a:t>residuos</a:t>
            </a:r>
            <a:r>
              <a:rPr lang="en-US" dirty="0">
                <a:solidFill>
                  <a:schemeClr val="tx1"/>
                </a:solidFill>
              </a:rPr>
              <a:t>: </a:t>
            </a:r>
            <a:r>
              <a:rPr lang="en-US" dirty="0" err="1">
                <a:solidFill>
                  <a:schemeClr val="tx1"/>
                </a:solidFill>
              </a:rPr>
              <a:t>reuso</a:t>
            </a:r>
            <a:r>
              <a:rPr lang="en-US" dirty="0">
                <a:solidFill>
                  <a:schemeClr val="tx1"/>
                </a:solidFill>
              </a:rPr>
              <a:t>, </a:t>
            </a:r>
            <a:r>
              <a:rPr lang="en-US" dirty="0" err="1">
                <a:solidFill>
                  <a:schemeClr val="tx1"/>
                </a:solidFill>
              </a:rPr>
              <a:t>reciclaje</a:t>
            </a:r>
            <a:r>
              <a:rPr lang="en-US" dirty="0">
                <a:solidFill>
                  <a:schemeClr val="tx1"/>
                </a:solidFill>
              </a:rPr>
              <a:t>, </a:t>
            </a:r>
            <a:r>
              <a:rPr lang="en-US" dirty="0" err="1">
                <a:solidFill>
                  <a:schemeClr val="tx1"/>
                </a:solidFill>
              </a:rPr>
              <a:t>basura</a:t>
            </a:r>
            <a:endParaRPr lang="en-US" dirty="0">
              <a:solidFill>
                <a:schemeClr val="tx1"/>
              </a:solidFill>
            </a:endParaRPr>
          </a:p>
        </p:txBody>
      </p:sp>
      <p:sp>
        <p:nvSpPr>
          <p:cNvPr id="46" name="Up-Down Arrow 45"/>
          <p:cNvSpPr/>
          <p:nvPr/>
        </p:nvSpPr>
        <p:spPr>
          <a:xfrm>
            <a:off x="7391400" y="4724400"/>
            <a:ext cx="228600" cy="533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Display 46"/>
          <p:cNvSpPr/>
          <p:nvPr/>
        </p:nvSpPr>
        <p:spPr>
          <a:xfrm>
            <a:off x="3340608" y="2286000"/>
            <a:ext cx="2450592" cy="4191000"/>
          </a:xfrm>
          <a:prstGeom prst="flowChartDisp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Examine el </a:t>
            </a:r>
            <a:r>
              <a:rPr lang="en-US" sz="2000" dirty="0" err="1"/>
              <a:t>grado</a:t>
            </a:r>
            <a:r>
              <a:rPr lang="en-US" sz="2000" dirty="0"/>
              <a:t> en el que </a:t>
            </a:r>
            <a:r>
              <a:rPr lang="en-US" sz="2000" dirty="0" err="1"/>
              <a:t>usted</a:t>
            </a:r>
            <a:r>
              <a:rPr lang="en-US" sz="2000" dirty="0"/>
              <a:t> </a:t>
            </a:r>
            <a:r>
              <a:rPr lang="en-US" sz="2000" dirty="0" err="1"/>
              <a:t>puede</a:t>
            </a:r>
            <a:r>
              <a:rPr lang="en-US" sz="2000" dirty="0"/>
              <a:t> </a:t>
            </a:r>
            <a:r>
              <a:rPr lang="en-US" sz="2000" dirty="0" err="1"/>
              <a:t>tener</a:t>
            </a:r>
            <a:r>
              <a:rPr lang="en-US" sz="2000" dirty="0"/>
              <a:t> un </a:t>
            </a:r>
            <a:r>
              <a:rPr lang="en-US" sz="2000" dirty="0" err="1"/>
              <a:t>impacto</a:t>
            </a:r>
            <a:r>
              <a:rPr lang="en-US" sz="2000" dirty="0"/>
              <a:t>. </a:t>
            </a:r>
            <a:r>
              <a:rPr lang="en-US" sz="2000" dirty="0" err="1"/>
              <a:t>Por</a:t>
            </a:r>
            <a:r>
              <a:rPr lang="en-US" sz="2000" dirty="0"/>
              <a:t> </a:t>
            </a:r>
            <a:r>
              <a:rPr lang="en-US" sz="2000" dirty="0" err="1"/>
              <a:t>ejemplo</a:t>
            </a:r>
            <a:r>
              <a:rPr lang="en-US" sz="2000" dirty="0"/>
              <a:t>, ¿</a:t>
            </a:r>
            <a:r>
              <a:rPr lang="en-US" sz="2000" dirty="0" err="1"/>
              <a:t>qué</a:t>
            </a:r>
            <a:r>
              <a:rPr lang="en-US" sz="2000" dirty="0"/>
              <a:t> tan </a:t>
            </a:r>
            <a:r>
              <a:rPr lang="en-US" sz="2000" dirty="0" err="1"/>
              <a:t>grande</a:t>
            </a:r>
            <a:r>
              <a:rPr lang="en-US" sz="2000" dirty="0"/>
              <a:t> </a:t>
            </a:r>
            <a:r>
              <a:rPr lang="en-US" sz="2000" dirty="0" err="1"/>
              <a:t>es</a:t>
            </a:r>
            <a:r>
              <a:rPr lang="en-US" sz="2000" dirty="0"/>
              <a:t> </a:t>
            </a:r>
            <a:r>
              <a:rPr lang="en-US" sz="2000" dirty="0" err="1"/>
              <a:t>su</a:t>
            </a:r>
            <a:r>
              <a:rPr lang="en-US" sz="2000" dirty="0"/>
              <a:t> </a:t>
            </a:r>
            <a:r>
              <a:rPr lang="en-US" sz="2000" dirty="0" err="1"/>
              <a:t>participación</a:t>
            </a:r>
            <a:r>
              <a:rPr lang="en-US" sz="2000" dirty="0"/>
              <a:t> en el </a:t>
            </a:r>
            <a:r>
              <a:rPr lang="en-US" sz="2000" dirty="0" err="1"/>
              <a:t>mercado</a:t>
            </a:r>
            <a:r>
              <a:rPr lang="en-US" sz="2000" dirty="0"/>
              <a:t>?  </a:t>
            </a:r>
          </a:p>
        </p:txBody>
      </p:sp>
    </p:spTree>
    <p:extLst>
      <p:ext uri="{BB962C8B-B14F-4D97-AF65-F5344CB8AC3E}">
        <p14:creationId xmlns:p14="http://schemas.microsoft.com/office/powerpoint/2010/main" val="279583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s-ES_tradnl" sz="3600" noProof="0" dirty="0">
                <a:solidFill>
                  <a:srgbClr val="0070C0"/>
                </a:solidFill>
                <a:latin typeface="Helvetica" charset="0"/>
                <a:ea typeface="Helvetica" charset="0"/>
                <a:cs typeface="Helvetica" charset="0"/>
              </a:rPr>
              <a:t>“Debida diligencia” – investigando situaciones y evitando riesgos de RS</a:t>
            </a:r>
          </a:p>
        </p:txBody>
      </p:sp>
      <p:sp>
        <p:nvSpPr>
          <p:cNvPr id="6" name="Content Placeholder 5"/>
          <p:cNvSpPr>
            <a:spLocks noGrp="1"/>
          </p:cNvSpPr>
          <p:nvPr>
            <p:ph sz="quarter" idx="1"/>
          </p:nvPr>
        </p:nvSpPr>
        <p:spPr/>
        <p:txBody>
          <a:bodyPr>
            <a:normAutofit fontScale="92500" lnSpcReduction="10000"/>
          </a:bodyPr>
          <a:lstStyle/>
          <a:p>
            <a:r>
              <a:rPr lang="es-ES_tradnl" noProof="0" dirty="0">
                <a:latin typeface="Helvetica" charset="0"/>
                <a:ea typeface="Helvetica" charset="0"/>
                <a:cs typeface="Helvetica" charset="0"/>
              </a:rPr>
              <a:t>Definición: “proceso para identificar los efectos negativos reales y potenciales, tanto sociales como medioambientales y económicos de las decisiones y actividades de una organización, con el objetivo de evitar y mitigar esos impactos”</a:t>
            </a:r>
          </a:p>
          <a:p>
            <a:r>
              <a:rPr lang="es-ES_tradnl" sz="1600" noProof="0" dirty="0">
                <a:latin typeface="Helvetica" charset="0"/>
                <a:ea typeface="Helvetica" charset="0"/>
                <a:cs typeface="Helvetica" charset="0"/>
              </a:rPr>
              <a:t>Fuente:  ISO 26000:2010 Cláusula 7.3.1</a:t>
            </a:r>
          </a:p>
        </p:txBody>
      </p:sp>
      <p:sp>
        <p:nvSpPr>
          <p:cNvPr id="7" name="Content Placeholder 6"/>
          <p:cNvSpPr>
            <a:spLocks noGrp="1"/>
          </p:cNvSpPr>
          <p:nvPr>
            <p:ph sz="quarter" idx="2"/>
          </p:nvPr>
        </p:nvSpPr>
        <p:spPr/>
        <p:txBody>
          <a:bodyPr>
            <a:normAutofit fontScale="92500" lnSpcReduction="10000"/>
          </a:bodyPr>
          <a:lstStyle/>
          <a:p>
            <a:r>
              <a:rPr lang="es-ES_tradnl" noProof="0" dirty="0">
                <a:latin typeface="Helvetica" charset="0"/>
                <a:ea typeface="Helvetica" charset="0"/>
                <a:cs typeface="Helvetica" charset="0"/>
              </a:rPr>
              <a:t>Examine los impactos de sus decisiones a través de su esfera de influencia</a:t>
            </a:r>
          </a:p>
          <a:p>
            <a:r>
              <a:rPr lang="es-ES_tradnl" dirty="0">
                <a:latin typeface="Helvetica" charset="0"/>
                <a:ea typeface="Helvetica" charset="0"/>
                <a:cs typeface="Helvetica" charset="0"/>
              </a:rPr>
              <a:t>Revise los requisitos legales y el contexto de las actividades</a:t>
            </a:r>
          </a:p>
          <a:p>
            <a:r>
              <a:rPr lang="es-ES_tradnl" noProof="0" dirty="0">
                <a:latin typeface="Helvetica" charset="0"/>
                <a:ea typeface="Helvetica" charset="0"/>
                <a:cs typeface="Helvetica" charset="0"/>
              </a:rPr>
              <a:t>Considere las perspectivas de los afectados por sus decisiones – las partes interesadas.</a:t>
            </a:r>
          </a:p>
        </p:txBody>
      </p:sp>
    </p:spTree>
    <p:extLst>
      <p:ext uri="{BB962C8B-B14F-4D97-AF65-F5344CB8AC3E}">
        <p14:creationId xmlns:p14="http://schemas.microsoft.com/office/powerpoint/2010/main" val="14295643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22960" y="187326"/>
            <a:ext cx="7886700" cy="1325563"/>
          </a:xfrm>
        </p:spPr>
        <p:txBody>
          <a:bodyPr>
            <a:normAutofit/>
          </a:bodyPr>
          <a:lstStyle/>
          <a:p>
            <a:r>
              <a:rPr lang="es-ES_tradnl" sz="4000" dirty="0">
                <a:solidFill>
                  <a:srgbClr val="0070C0"/>
                </a:solidFill>
                <a:latin typeface="Helvetica" charset="0"/>
                <a:ea typeface="Helvetica" charset="0"/>
                <a:cs typeface="Helvetica" charset="0"/>
              </a:rPr>
              <a:t>Comunicando sobre su RS</a:t>
            </a:r>
            <a:endParaRPr lang="es-ES_tradnl" sz="4000" noProof="0" dirty="0">
              <a:solidFill>
                <a:srgbClr val="0070C0"/>
              </a:solidFill>
              <a:latin typeface="Helvetica" charset="0"/>
              <a:ea typeface="Helvetica" charset="0"/>
              <a:cs typeface="Helvetica" charset="0"/>
            </a:endParaRPr>
          </a:p>
        </p:txBody>
      </p:sp>
      <p:sp>
        <p:nvSpPr>
          <p:cNvPr id="6" name="Content Placeholder 5"/>
          <p:cNvSpPr>
            <a:spLocks noGrp="1"/>
          </p:cNvSpPr>
          <p:nvPr>
            <p:ph sz="quarter" idx="1"/>
          </p:nvPr>
        </p:nvSpPr>
        <p:spPr>
          <a:xfrm>
            <a:off x="822960" y="2006601"/>
            <a:ext cx="3749040" cy="3632200"/>
          </a:xfrm>
          <a:noFill/>
        </p:spPr>
        <p:txBody>
          <a:bodyPr>
            <a:normAutofit/>
          </a:bodyPr>
          <a:lstStyle/>
          <a:p>
            <a:r>
              <a:rPr lang="es-ES_tradnl" sz="2200" noProof="0" dirty="0">
                <a:latin typeface="Helvetica" charset="0"/>
                <a:ea typeface="Helvetica" charset="0"/>
                <a:cs typeface="Helvetica" charset="0"/>
              </a:rPr>
              <a:t>Comunique actividades sobre asuntos pertinentes dentro de cada una de las Siete Materias Fundamentales</a:t>
            </a:r>
          </a:p>
          <a:p>
            <a:r>
              <a:rPr lang="es-ES_tradnl" sz="2200" dirty="0">
                <a:latin typeface="Helvetica" charset="0"/>
                <a:ea typeface="Helvetica" charset="0"/>
                <a:cs typeface="Helvetica" charset="0"/>
              </a:rPr>
              <a:t>Use la comunicación y reporteo como parte de un diálogo continuo; sea honesto cuando se haya quedado corto en algunos de sus objetivos</a:t>
            </a:r>
            <a:endParaRPr lang="es-ES_tradnl" sz="2200" noProof="0" dirty="0">
              <a:latin typeface="Helvetica" charset="0"/>
              <a:ea typeface="Helvetica" charset="0"/>
              <a:cs typeface="Helvetica" charset="0"/>
            </a:endParaRPr>
          </a:p>
        </p:txBody>
      </p:sp>
      <p:sp>
        <p:nvSpPr>
          <p:cNvPr id="7" name="Content Placeholder 6"/>
          <p:cNvSpPr>
            <a:spLocks noGrp="1"/>
          </p:cNvSpPr>
          <p:nvPr>
            <p:ph sz="quarter" idx="2"/>
          </p:nvPr>
        </p:nvSpPr>
        <p:spPr>
          <a:xfrm>
            <a:off x="4514850" y="2020889"/>
            <a:ext cx="3886200" cy="4351338"/>
          </a:xfrm>
          <a:noFill/>
        </p:spPr>
        <p:txBody>
          <a:bodyPr vert="horz" lIns="91440" tIns="45720" rIns="91440" bIns="45720" rtlCol="0">
            <a:normAutofit/>
          </a:bodyPr>
          <a:lstStyle/>
          <a:p>
            <a:r>
              <a:rPr lang="es-ES_tradnl" sz="2200" noProof="0" dirty="0">
                <a:latin typeface="Helvetica" charset="0"/>
                <a:ea typeface="Helvetica" charset="0"/>
                <a:cs typeface="Helvetica" charset="0"/>
              </a:rPr>
              <a:t>Comunique a diferentes audiencias de partes interesadas de manera apropiada y entendible</a:t>
            </a:r>
          </a:p>
          <a:p>
            <a:r>
              <a:rPr lang="es-ES_tradnl" sz="2200" dirty="0">
                <a:latin typeface="Helvetica" charset="0"/>
                <a:ea typeface="Helvetica" charset="0"/>
                <a:cs typeface="Helvetica" charset="0"/>
              </a:rPr>
              <a:t>Considere involucrar a terceras partes en comentarios sobre progreso y metas.</a:t>
            </a:r>
            <a:endParaRPr lang="es-ES_tradnl" sz="2200" noProof="0" dirty="0">
              <a:latin typeface="Helvetica" charset="0"/>
              <a:ea typeface="Helvetica" charset="0"/>
              <a:cs typeface="Helvetica" charset="0"/>
            </a:endParaRPr>
          </a:p>
        </p:txBody>
      </p:sp>
    </p:spTree>
    <p:extLst>
      <p:ext uri="{BB962C8B-B14F-4D97-AF65-F5344CB8AC3E}">
        <p14:creationId xmlns:p14="http://schemas.microsoft.com/office/powerpoint/2010/main" val="12768920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1"/>
          <p:cNvSpPr>
            <a:spLocks noChangeArrowheads="1"/>
          </p:cNvSpPr>
          <p:nvPr/>
        </p:nvSpPr>
        <p:spPr bwMode="auto">
          <a:xfrm>
            <a:off x="1066800" y="304091"/>
            <a:ext cx="6934200" cy="6468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dirty="0" err="1">
                <a:solidFill>
                  <a:srgbClr val="0070C0"/>
                </a:solidFill>
                <a:latin typeface="+mn-lt"/>
              </a:rPr>
              <a:t>Revisión</a:t>
            </a:r>
            <a:r>
              <a:rPr lang="en-US" altLang="ja-JP" sz="2800" dirty="0">
                <a:solidFill>
                  <a:srgbClr val="0070C0"/>
                </a:solidFill>
                <a:latin typeface="+mn-lt"/>
              </a:rPr>
              <a:t> y </a:t>
            </a:r>
            <a:r>
              <a:rPr lang="en-US" altLang="ja-JP" sz="2800" dirty="0" err="1">
                <a:solidFill>
                  <a:srgbClr val="0070C0"/>
                </a:solidFill>
                <a:latin typeface="+mn-lt"/>
              </a:rPr>
              <a:t>mejora</a:t>
            </a:r>
            <a:r>
              <a:rPr lang="en-US" altLang="ja-JP" sz="2800" dirty="0">
                <a:solidFill>
                  <a:srgbClr val="0070C0"/>
                </a:solidFill>
                <a:latin typeface="+mn-lt"/>
              </a:rPr>
              <a:t> del </a:t>
            </a:r>
            <a:r>
              <a:rPr lang="en-US" altLang="ja-JP" sz="2800" dirty="0" err="1">
                <a:solidFill>
                  <a:srgbClr val="0070C0"/>
                </a:solidFill>
                <a:latin typeface="+mn-lt"/>
              </a:rPr>
              <a:t>desempeño</a:t>
            </a:r>
            <a:r>
              <a:rPr lang="en-US" altLang="ja-JP" sz="2800" dirty="0">
                <a:solidFill>
                  <a:srgbClr val="0070C0"/>
                </a:solidFill>
                <a:latin typeface="+mn-lt"/>
              </a:rPr>
              <a:t> de RS</a:t>
            </a: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endParaRPr lang="en-US" altLang="ja-JP" sz="1600" dirty="0">
              <a:solidFill>
                <a:schemeClr val="bg2">
                  <a:lumMod val="90000"/>
                </a:schemeClr>
              </a:solidFill>
            </a:endParaRPr>
          </a:p>
          <a:p>
            <a:pPr eaLnBrk="1" hangingPunct="1">
              <a:spcBef>
                <a:spcPct val="50000"/>
              </a:spcBef>
              <a:buFontTx/>
              <a:buNone/>
            </a:pPr>
            <a:r>
              <a:rPr lang="en-US" altLang="ja-JP" sz="1600" dirty="0">
                <a:solidFill>
                  <a:srgbClr val="0070C0"/>
                </a:solidFill>
              </a:rPr>
              <a:t>Las </a:t>
            </a:r>
            <a:r>
              <a:rPr lang="en-US" altLang="ja-JP" sz="1600" dirty="0" err="1">
                <a:solidFill>
                  <a:srgbClr val="0070C0"/>
                </a:solidFill>
              </a:rPr>
              <a:t>partes</a:t>
            </a:r>
            <a:r>
              <a:rPr lang="en-US" altLang="ja-JP" sz="1600" dirty="0">
                <a:solidFill>
                  <a:srgbClr val="0070C0"/>
                </a:solidFill>
              </a:rPr>
              <a:t> </a:t>
            </a:r>
            <a:r>
              <a:rPr lang="en-US" altLang="ja-JP" sz="1600" dirty="0" err="1">
                <a:solidFill>
                  <a:srgbClr val="0070C0"/>
                </a:solidFill>
              </a:rPr>
              <a:t>interesadas</a:t>
            </a:r>
            <a:r>
              <a:rPr lang="en-US" altLang="ja-JP" sz="1600" dirty="0">
                <a:solidFill>
                  <a:srgbClr val="0070C0"/>
                </a:solidFill>
              </a:rPr>
              <a:t> </a:t>
            </a:r>
            <a:r>
              <a:rPr lang="en-US" altLang="ja-JP" sz="1600" dirty="0" err="1">
                <a:solidFill>
                  <a:srgbClr val="0070C0"/>
                </a:solidFill>
              </a:rPr>
              <a:t>pueden</a:t>
            </a:r>
            <a:r>
              <a:rPr lang="en-US" altLang="ja-JP" sz="1600" dirty="0">
                <a:solidFill>
                  <a:srgbClr val="0070C0"/>
                </a:solidFill>
              </a:rPr>
              <a:t> </a:t>
            </a:r>
            <a:r>
              <a:rPr lang="en-US" altLang="ja-JP" sz="1600" dirty="0" err="1">
                <a:solidFill>
                  <a:srgbClr val="0070C0"/>
                </a:solidFill>
              </a:rPr>
              <a:t>jugar</a:t>
            </a:r>
            <a:r>
              <a:rPr lang="en-US" altLang="ja-JP" sz="1600" dirty="0">
                <a:solidFill>
                  <a:srgbClr val="0070C0"/>
                </a:solidFill>
              </a:rPr>
              <a:t> un </a:t>
            </a:r>
            <a:r>
              <a:rPr lang="en-US" altLang="ja-JP" sz="1600" dirty="0" err="1">
                <a:solidFill>
                  <a:srgbClr val="0070C0"/>
                </a:solidFill>
              </a:rPr>
              <a:t>rol</a:t>
            </a:r>
            <a:r>
              <a:rPr lang="en-US" altLang="ja-JP" sz="1600" dirty="0">
                <a:solidFill>
                  <a:srgbClr val="0070C0"/>
                </a:solidFill>
              </a:rPr>
              <a:t> </a:t>
            </a:r>
            <a:r>
              <a:rPr lang="en-US" altLang="ja-JP" sz="1600" dirty="0" err="1">
                <a:solidFill>
                  <a:srgbClr val="0070C0"/>
                </a:solidFill>
              </a:rPr>
              <a:t>importante</a:t>
            </a:r>
            <a:r>
              <a:rPr lang="en-US" altLang="ja-JP" sz="1600" dirty="0">
                <a:solidFill>
                  <a:srgbClr val="0070C0"/>
                </a:solidFill>
              </a:rPr>
              <a:t> </a:t>
            </a:r>
            <a:r>
              <a:rPr lang="en-US" altLang="ja-JP" sz="1600" dirty="0" err="1">
                <a:solidFill>
                  <a:srgbClr val="0070C0"/>
                </a:solidFill>
              </a:rPr>
              <a:t>en</a:t>
            </a:r>
            <a:r>
              <a:rPr lang="en-US" altLang="ja-JP" sz="1600" dirty="0">
                <a:solidFill>
                  <a:srgbClr val="0070C0"/>
                </a:solidFill>
              </a:rPr>
              <a:t> la </a:t>
            </a:r>
            <a:r>
              <a:rPr lang="en-US" altLang="ja-JP" sz="1600" dirty="0" err="1">
                <a:solidFill>
                  <a:srgbClr val="0070C0"/>
                </a:solidFill>
              </a:rPr>
              <a:t>revisión</a:t>
            </a:r>
            <a:r>
              <a:rPr lang="en-US" altLang="ja-JP" sz="1600" dirty="0">
                <a:solidFill>
                  <a:srgbClr val="0070C0"/>
                </a:solidFill>
              </a:rPr>
              <a:t> del </a:t>
            </a:r>
            <a:r>
              <a:rPr lang="en-US" altLang="ja-JP" sz="1600" dirty="0" err="1">
                <a:solidFill>
                  <a:srgbClr val="0070C0"/>
                </a:solidFill>
              </a:rPr>
              <a:t>desempeño</a:t>
            </a:r>
            <a:r>
              <a:rPr lang="en-US" altLang="ja-JP" sz="1600" dirty="0">
                <a:solidFill>
                  <a:srgbClr val="0070C0"/>
                </a:solidFill>
              </a:rPr>
              <a:t> de </a:t>
            </a:r>
            <a:r>
              <a:rPr lang="en-US" altLang="ja-JP" sz="1600" dirty="0" err="1">
                <a:solidFill>
                  <a:srgbClr val="0070C0"/>
                </a:solidFill>
              </a:rPr>
              <a:t>responsabilidad</a:t>
            </a:r>
            <a:r>
              <a:rPr lang="en-US" altLang="ja-JP" sz="1600" dirty="0">
                <a:solidFill>
                  <a:srgbClr val="0070C0"/>
                </a:solidFill>
              </a:rPr>
              <a:t> social de </a:t>
            </a:r>
            <a:r>
              <a:rPr lang="en-US" altLang="ja-JP" sz="1600" dirty="0" err="1">
                <a:solidFill>
                  <a:srgbClr val="0070C0"/>
                </a:solidFill>
              </a:rPr>
              <a:t>una</a:t>
            </a:r>
            <a:r>
              <a:rPr lang="en-US" altLang="ja-JP" sz="1600" dirty="0">
                <a:solidFill>
                  <a:srgbClr val="0070C0"/>
                </a:solidFill>
              </a:rPr>
              <a:t> </a:t>
            </a:r>
            <a:r>
              <a:rPr lang="en-US" altLang="ja-JP" sz="1600" dirty="0" err="1">
                <a:solidFill>
                  <a:srgbClr val="0070C0"/>
                </a:solidFill>
              </a:rPr>
              <a:t>organización</a:t>
            </a:r>
            <a:r>
              <a:rPr lang="en-US" altLang="ja-JP" sz="1600" dirty="0">
                <a:solidFill>
                  <a:srgbClr val="0070C0"/>
                </a:solidFill>
              </a:rPr>
              <a:t>. (ISO 26000:  2010  </a:t>
            </a:r>
            <a:r>
              <a:rPr lang="en-US" altLang="ja-JP" sz="1600" dirty="0" err="1">
                <a:solidFill>
                  <a:srgbClr val="0070C0"/>
                </a:solidFill>
              </a:rPr>
              <a:t>Cláusula</a:t>
            </a:r>
            <a:r>
              <a:rPr lang="en-US" altLang="ja-JP" sz="1600" dirty="0">
                <a:solidFill>
                  <a:srgbClr val="0070C0"/>
                </a:solidFill>
              </a:rPr>
              <a:t> 7.7.1)</a:t>
            </a:r>
            <a:br>
              <a:rPr lang="ja-JP" altLang="en-US" sz="1400" dirty="0">
                <a:solidFill>
                  <a:srgbClr val="00863D"/>
                </a:solidFill>
              </a:rPr>
            </a:br>
            <a:r>
              <a:rPr lang="ja-JP" altLang="en-US" sz="2100" i="1" dirty="0">
                <a:solidFill>
                  <a:srgbClr val="C00000"/>
                </a:solidFill>
              </a:rPr>
              <a:t>                                                                  </a:t>
            </a:r>
            <a:br>
              <a:rPr lang="ja-JP" altLang="en-US" sz="2100" i="1" dirty="0">
                <a:solidFill>
                  <a:srgbClr val="C00000"/>
                </a:solidFill>
              </a:rPr>
            </a:br>
            <a:endParaRPr lang="en-US" altLang="en-US" sz="2100" i="1" dirty="0">
              <a:solidFill>
                <a:srgbClr val="C00000"/>
              </a:solidFill>
            </a:endParaRPr>
          </a:p>
        </p:txBody>
      </p:sp>
      <p:sp>
        <p:nvSpPr>
          <p:cNvPr id="3075" name="テキスト ボックス 4"/>
          <p:cNvSpPr txBox="1">
            <a:spLocks noChangeArrowheads="1"/>
          </p:cNvSpPr>
          <p:nvPr/>
        </p:nvSpPr>
        <p:spPr bwMode="auto">
          <a:xfrm>
            <a:off x="413270" y="1312126"/>
            <a:ext cx="6476230" cy="390095"/>
          </a:xfrm>
          <a:prstGeom prst="rect">
            <a:avLst/>
          </a:prstGeom>
          <a:solidFill>
            <a:srgbClr val="9AF8F4"/>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900" dirty="0" err="1">
                <a:solidFill>
                  <a:srgbClr val="3333CC"/>
                </a:solidFill>
              </a:rPr>
              <a:t>Poniendo</a:t>
            </a:r>
            <a:r>
              <a:rPr lang="en-US" altLang="ja-JP" sz="1900" dirty="0">
                <a:solidFill>
                  <a:srgbClr val="3333CC"/>
                </a:solidFill>
              </a:rPr>
              <a:t> la </a:t>
            </a:r>
            <a:r>
              <a:rPr lang="en-US" altLang="ja-JP" sz="1900" dirty="0" err="1">
                <a:solidFill>
                  <a:srgbClr val="3333CC"/>
                </a:solidFill>
              </a:rPr>
              <a:t>dirección</a:t>
            </a:r>
            <a:r>
              <a:rPr lang="en-US" altLang="ja-JP" sz="1900" dirty="0">
                <a:solidFill>
                  <a:srgbClr val="3333CC"/>
                </a:solidFill>
              </a:rPr>
              <a:t> de la RS</a:t>
            </a:r>
            <a:endParaRPr lang="ja-JP" altLang="en-US" sz="1900" dirty="0">
              <a:solidFill>
                <a:srgbClr val="3333CC"/>
              </a:solidFill>
            </a:endParaRPr>
          </a:p>
        </p:txBody>
      </p:sp>
      <p:sp>
        <p:nvSpPr>
          <p:cNvPr id="3076" name="テキスト ボックス 6"/>
          <p:cNvSpPr txBox="1">
            <a:spLocks noChangeArrowheads="1"/>
          </p:cNvSpPr>
          <p:nvPr/>
        </p:nvSpPr>
        <p:spPr bwMode="auto">
          <a:xfrm>
            <a:off x="413270" y="1992550"/>
            <a:ext cx="6476230" cy="282373"/>
          </a:xfrm>
          <a:prstGeom prst="rect">
            <a:avLst/>
          </a:prstGeom>
          <a:solidFill>
            <a:srgbClr val="C2FCBA"/>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200" dirty="0" err="1">
                <a:solidFill>
                  <a:srgbClr val="3333CC"/>
                </a:solidFill>
              </a:rPr>
              <a:t>Construyendo</a:t>
            </a:r>
            <a:r>
              <a:rPr lang="en-US" altLang="ja-JP" sz="1200" dirty="0">
                <a:solidFill>
                  <a:srgbClr val="3333CC"/>
                </a:solidFill>
              </a:rPr>
              <a:t> a la RS al interior de la </a:t>
            </a:r>
            <a:r>
              <a:rPr lang="en-US" altLang="ja-JP" sz="1200" dirty="0" err="1">
                <a:solidFill>
                  <a:srgbClr val="3333CC"/>
                </a:solidFill>
              </a:rPr>
              <a:t>gobernanza</a:t>
            </a:r>
            <a:r>
              <a:rPr lang="en-US" altLang="ja-JP" sz="1200" dirty="0">
                <a:solidFill>
                  <a:srgbClr val="3333CC"/>
                </a:solidFill>
              </a:rPr>
              <a:t>, los </a:t>
            </a:r>
            <a:r>
              <a:rPr lang="en-US" altLang="ja-JP" sz="1200" dirty="0" err="1">
                <a:solidFill>
                  <a:srgbClr val="3333CC"/>
                </a:solidFill>
              </a:rPr>
              <a:t>sistemas</a:t>
            </a:r>
            <a:r>
              <a:rPr lang="en-US" altLang="ja-JP" sz="1200" dirty="0">
                <a:solidFill>
                  <a:srgbClr val="3333CC"/>
                </a:solidFill>
              </a:rPr>
              <a:t> y los </a:t>
            </a:r>
            <a:r>
              <a:rPr lang="en-US" altLang="ja-JP" sz="1200" dirty="0" err="1">
                <a:solidFill>
                  <a:srgbClr val="3333CC"/>
                </a:solidFill>
              </a:rPr>
              <a:t>procedimientos</a:t>
            </a:r>
            <a:endParaRPr lang="ja-JP" altLang="en-US" sz="1200" dirty="0">
              <a:solidFill>
                <a:srgbClr val="3333CC"/>
              </a:solidFill>
            </a:endParaRPr>
          </a:p>
        </p:txBody>
      </p:sp>
      <p:sp>
        <p:nvSpPr>
          <p:cNvPr id="3077" name="テキスト ボックス 8"/>
          <p:cNvSpPr txBox="1">
            <a:spLocks noChangeArrowheads="1"/>
          </p:cNvSpPr>
          <p:nvPr/>
        </p:nvSpPr>
        <p:spPr bwMode="auto">
          <a:xfrm>
            <a:off x="413270" y="2672974"/>
            <a:ext cx="6476230" cy="390095"/>
          </a:xfrm>
          <a:prstGeom prst="rect">
            <a:avLst/>
          </a:prstGeom>
          <a:solidFill>
            <a:srgbClr val="F6FABC"/>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900" dirty="0" err="1">
                <a:solidFill>
                  <a:srgbClr val="3333CC"/>
                </a:solidFill>
              </a:rPr>
              <a:t>Monitoreando</a:t>
            </a:r>
            <a:r>
              <a:rPr lang="en-US" altLang="ja-JP" sz="1900" dirty="0">
                <a:solidFill>
                  <a:srgbClr val="3333CC"/>
                </a:solidFill>
              </a:rPr>
              <a:t> las </a:t>
            </a:r>
            <a:r>
              <a:rPr lang="en-US" altLang="ja-JP" sz="1900" dirty="0" err="1">
                <a:solidFill>
                  <a:srgbClr val="3333CC"/>
                </a:solidFill>
              </a:rPr>
              <a:t>actividades</a:t>
            </a:r>
            <a:r>
              <a:rPr lang="en-US" altLang="ja-JP" sz="1900" dirty="0">
                <a:solidFill>
                  <a:srgbClr val="3333CC"/>
                </a:solidFill>
              </a:rPr>
              <a:t> de RS</a:t>
            </a:r>
            <a:endParaRPr lang="ja-JP" altLang="en-US" sz="1900" dirty="0">
              <a:solidFill>
                <a:srgbClr val="3333CC"/>
              </a:solidFill>
            </a:endParaRPr>
          </a:p>
        </p:txBody>
      </p:sp>
      <p:sp>
        <p:nvSpPr>
          <p:cNvPr id="3078" name="テキスト ボックス 9"/>
          <p:cNvSpPr txBox="1">
            <a:spLocks noChangeArrowheads="1"/>
          </p:cNvSpPr>
          <p:nvPr/>
        </p:nvSpPr>
        <p:spPr bwMode="auto">
          <a:xfrm>
            <a:off x="413270" y="3353397"/>
            <a:ext cx="6476230" cy="390095"/>
          </a:xfrm>
          <a:prstGeom prst="rect">
            <a:avLst/>
          </a:prstGeom>
          <a:solidFill>
            <a:srgbClr val="F5DDA1"/>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900" dirty="0" err="1">
                <a:solidFill>
                  <a:srgbClr val="3333CC"/>
                </a:solidFill>
              </a:rPr>
              <a:t>Revisando</a:t>
            </a:r>
            <a:r>
              <a:rPr lang="en-US" altLang="ja-JP" sz="1900" dirty="0">
                <a:solidFill>
                  <a:srgbClr val="3333CC"/>
                </a:solidFill>
              </a:rPr>
              <a:t> el </a:t>
            </a:r>
            <a:r>
              <a:rPr lang="en-US" altLang="ja-JP" sz="1900" dirty="0" err="1">
                <a:solidFill>
                  <a:srgbClr val="3333CC"/>
                </a:solidFill>
              </a:rPr>
              <a:t>progreso</a:t>
            </a:r>
            <a:r>
              <a:rPr lang="en-US" altLang="ja-JP" sz="1900" dirty="0">
                <a:solidFill>
                  <a:srgbClr val="3333CC"/>
                </a:solidFill>
              </a:rPr>
              <a:t> y </a:t>
            </a:r>
            <a:r>
              <a:rPr lang="en-US" altLang="ja-JP" sz="1900" dirty="0" err="1">
                <a:solidFill>
                  <a:srgbClr val="3333CC"/>
                </a:solidFill>
              </a:rPr>
              <a:t>desempeño</a:t>
            </a:r>
            <a:r>
              <a:rPr lang="en-US" altLang="ja-JP" sz="1900" dirty="0">
                <a:solidFill>
                  <a:srgbClr val="3333CC"/>
                </a:solidFill>
              </a:rPr>
              <a:t> de RS</a:t>
            </a:r>
          </a:p>
        </p:txBody>
      </p:sp>
      <p:sp>
        <p:nvSpPr>
          <p:cNvPr id="3079" name="テキスト ボックス 10"/>
          <p:cNvSpPr txBox="1">
            <a:spLocks noChangeArrowheads="1"/>
          </p:cNvSpPr>
          <p:nvPr/>
        </p:nvSpPr>
        <p:spPr bwMode="auto">
          <a:xfrm>
            <a:off x="413269" y="4714246"/>
            <a:ext cx="6477910" cy="390095"/>
          </a:xfrm>
          <a:prstGeom prst="rect">
            <a:avLst/>
          </a:prstGeom>
          <a:solidFill>
            <a:srgbClr val="FFC000"/>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900" dirty="0" err="1">
                <a:solidFill>
                  <a:srgbClr val="3333CC"/>
                </a:solidFill>
              </a:rPr>
              <a:t>Mejorando</a:t>
            </a:r>
            <a:r>
              <a:rPr lang="en-US" altLang="ja-JP" sz="1900" dirty="0">
                <a:solidFill>
                  <a:srgbClr val="3333CC"/>
                </a:solidFill>
              </a:rPr>
              <a:t> el </a:t>
            </a:r>
            <a:r>
              <a:rPr lang="en-US" altLang="ja-JP" sz="1900" dirty="0" err="1">
                <a:solidFill>
                  <a:srgbClr val="3333CC"/>
                </a:solidFill>
              </a:rPr>
              <a:t>desempeño</a:t>
            </a:r>
            <a:endParaRPr lang="ja-JP" altLang="en-US" sz="1900" dirty="0">
              <a:solidFill>
                <a:srgbClr val="3333CC"/>
              </a:solidFill>
            </a:endParaRPr>
          </a:p>
        </p:txBody>
      </p:sp>
      <p:sp>
        <p:nvSpPr>
          <p:cNvPr id="3080" name="テキスト ボックス 10"/>
          <p:cNvSpPr txBox="1">
            <a:spLocks noChangeArrowheads="1"/>
          </p:cNvSpPr>
          <p:nvPr/>
        </p:nvSpPr>
        <p:spPr bwMode="auto">
          <a:xfrm>
            <a:off x="7218771" y="1312127"/>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(7.4.2)</a:t>
            </a:r>
            <a:endParaRPr lang="ja-JP" altLang="en-US" sz="1700">
              <a:solidFill>
                <a:srgbClr val="3333CC"/>
              </a:solidFill>
            </a:endParaRPr>
          </a:p>
        </p:txBody>
      </p:sp>
      <p:sp>
        <p:nvSpPr>
          <p:cNvPr id="3081" name="テキスト ボックス 11"/>
          <p:cNvSpPr txBox="1">
            <a:spLocks noChangeArrowheads="1"/>
          </p:cNvSpPr>
          <p:nvPr/>
        </p:nvSpPr>
        <p:spPr bwMode="auto">
          <a:xfrm>
            <a:off x="7218771" y="1992550"/>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(7.4.3)</a:t>
            </a:r>
            <a:endParaRPr lang="ja-JP" altLang="en-US" sz="1700">
              <a:solidFill>
                <a:srgbClr val="3333CC"/>
              </a:solidFill>
            </a:endParaRPr>
          </a:p>
        </p:txBody>
      </p:sp>
      <p:sp>
        <p:nvSpPr>
          <p:cNvPr id="3082" name="テキスト ボックス 13"/>
          <p:cNvSpPr txBox="1">
            <a:spLocks noChangeArrowheads="1"/>
          </p:cNvSpPr>
          <p:nvPr/>
        </p:nvSpPr>
        <p:spPr bwMode="auto">
          <a:xfrm>
            <a:off x="7218771" y="2672975"/>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(7.7.2)</a:t>
            </a:r>
            <a:endParaRPr lang="ja-JP" altLang="en-US" sz="1700">
              <a:solidFill>
                <a:srgbClr val="3333CC"/>
              </a:solidFill>
            </a:endParaRPr>
          </a:p>
        </p:txBody>
      </p:sp>
      <p:sp>
        <p:nvSpPr>
          <p:cNvPr id="3083" name="テキスト ボックス 14"/>
          <p:cNvSpPr txBox="1">
            <a:spLocks noChangeArrowheads="1"/>
          </p:cNvSpPr>
          <p:nvPr/>
        </p:nvSpPr>
        <p:spPr bwMode="auto">
          <a:xfrm>
            <a:off x="7218771" y="3353398"/>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(7.7.3)</a:t>
            </a:r>
            <a:endParaRPr lang="ja-JP" altLang="en-US" sz="1700">
              <a:solidFill>
                <a:srgbClr val="3333CC"/>
              </a:solidFill>
            </a:endParaRPr>
          </a:p>
        </p:txBody>
      </p:sp>
      <p:sp>
        <p:nvSpPr>
          <p:cNvPr id="3084" name="テキスト ボックス 15"/>
          <p:cNvSpPr txBox="1">
            <a:spLocks noChangeArrowheads="1"/>
          </p:cNvSpPr>
          <p:nvPr/>
        </p:nvSpPr>
        <p:spPr bwMode="auto">
          <a:xfrm>
            <a:off x="7218771" y="4714245"/>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(7.7.5)</a:t>
            </a:r>
            <a:endParaRPr lang="ja-JP" altLang="en-US" sz="1700">
              <a:solidFill>
                <a:srgbClr val="3333CC"/>
              </a:solidFill>
            </a:endParaRPr>
          </a:p>
        </p:txBody>
      </p:sp>
      <p:sp>
        <p:nvSpPr>
          <p:cNvPr id="3085" name="テキスト ボックス 10"/>
          <p:cNvSpPr txBox="1">
            <a:spLocks noChangeArrowheads="1"/>
          </p:cNvSpPr>
          <p:nvPr/>
        </p:nvSpPr>
        <p:spPr bwMode="auto">
          <a:xfrm>
            <a:off x="413269" y="4033822"/>
            <a:ext cx="6477910" cy="359317"/>
          </a:xfrm>
          <a:prstGeom prst="rect">
            <a:avLst/>
          </a:prstGeom>
          <a:solidFill>
            <a:srgbClr val="FFCF89"/>
          </a:solidFill>
          <a:ln w="12700">
            <a:solidFill>
              <a:schemeClr val="tx1"/>
            </a:solidFill>
            <a:miter lim="800000"/>
            <a:headEnd/>
            <a:tailEnd/>
          </a:ln>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dirty="0" err="1">
                <a:solidFill>
                  <a:srgbClr val="3333CC"/>
                </a:solidFill>
              </a:rPr>
              <a:t>Reforzando</a:t>
            </a:r>
            <a:r>
              <a:rPr lang="en-US" altLang="ja-JP" sz="1700" dirty="0">
                <a:solidFill>
                  <a:srgbClr val="3333CC"/>
                </a:solidFill>
              </a:rPr>
              <a:t> la </a:t>
            </a:r>
            <a:r>
              <a:rPr lang="en-US" altLang="ja-JP" sz="1700" dirty="0" err="1">
                <a:solidFill>
                  <a:srgbClr val="3333CC"/>
                </a:solidFill>
              </a:rPr>
              <a:t>confiabilidad</a:t>
            </a:r>
            <a:r>
              <a:rPr lang="en-US" altLang="ja-JP" sz="1700" dirty="0">
                <a:solidFill>
                  <a:srgbClr val="3333CC"/>
                </a:solidFill>
              </a:rPr>
              <a:t> de la </a:t>
            </a:r>
            <a:r>
              <a:rPr lang="en-US" altLang="ja-JP" sz="1700" dirty="0" err="1">
                <a:solidFill>
                  <a:srgbClr val="3333CC"/>
                </a:solidFill>
              </a:rPr>
              <a:t>información</a:t>
            </a:r>
            <a:r>
              <a:rPr lang="en-US" altLang="ja-JP" sz="1700" dirty="0">
                <a:solidFill>
                  <a:srgbClr val="3333CC"/>
                </a:solidFill>
              </a:rPr>
              <a:t> y la </a:t>
            </a:r>
            <a:r>
              <a:rPr lang="en-US" altLang="ja-JP" sz="1700" dirty="0" err="1">
                <a:solidFill>
                  <a:srgbClr val="3333CC"/>
                </a:solidFill>
              </a:rPr>
              <a:t>gestión</a:t>
            </a:r>
            <a:endParaRPr lang="ja-JP" altLang="en-US" sz="1700" dirty="0">
              <a:solidFill>
                <a:srgbClr val="3333CC"/>
              </a:solidFill>
            </a:endParaRPr>
          </a:p>
        </p:txBody>
      </p:sp>
      <p:sp>
        <p:nvSpPr>
          <p:cNvPr id="3086" name="テキスト ボックス 17"/>
          <p:cNvSpPr txBox="1">
            <a:spLocks noChangeArrowheads="1"/>
          </p:cNvSpPr>
          <p:nvPr/>
        </p:nvSpPr>
        <p:spPr bwMode="auto">
          <a:xfrm>
            <a:off x="7218771" y="4033822"/>
            <a:ext cx="982774" cy="35931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6762" tIns="48381" rIns="96762" bIns="48381">
            <a:spAutoFit/>
          </a:bodyPr>
          <a:lstStyle>
            <a:lvl1pPr eaLnBrk="0" hangingPunct="0">
              <a:spcBef>
                <a:spcPct val="20000"/>
              </a:spcBef>
              <a:buChar char="•"/>
              <a:defRPr kumimoji="1" sz="3000">
                <a:solidFill>
                  <a:schemeClr val="tx1"/>
                </a:solidFill>
                <a:latin typeface="Arial" charset="0"/>
                <a:ea typeface="ＭＳ Ｐゴシック" pitchFamily="50" charset="-128"/>
              </a:defRPr>
            </a:lvl1pPr>
            <a:lvl2pPr marL="742950" indent="-285750" eaLnBrk="0" hangingPunct="0">
              <a:spcBef>
                <a:spcPct val="20000"/>
              </a:spcBef>
              <a:buChar char="–"/>
              <a:defRPr kumimoji="1" sz="2600">
                <a:solidFill>
                  <a:schemeClr val="tx1"/>
                </a:solidFill>
                <a:latin typeface="Arial" charset="0"/>
                <a:ea typeface="ＭＳ Ｐゴシック" pitchFamily="50" charset="-128"/>
              </a:defRPr>
            </a:lvl2pPr>
            <a:lvl3pPr marL="1143000" indent="-228600" eaLnBrk="0" hangingPunct="0">
              <a:spcBef>
                <a:spcPct val="20000"/>
              </a:spcBef>
              <a:buChar char="•"/>
              <a:defRPr kumimoji="1" sz="2300">
                <a:solidFill>
                  <a:schemeClr val="tx1"/>
                </a:solidFill>
                <a:latin typeface="Arial" charset="0"/>
                <a:ea typeface="ＭＳ Ｐゴシック" pitchFamily="50" charset="-128"/>
              </a:defRPr>
            </a:lvl3pPr>
            <a:lvl4pPr marL="1600200" indent="-228600" eaLnBrk="0" hangingPunct="0">
              <a:spcBef>
                <a:spcPct val="20000"/>
              </a:spcBef>
              <a:buChar char="–"/>
              <a:defRPr kumimoji="1" sz="1900">
                <a:solidFill>
                  <a:schemeClr val="tx1"/>
                </a:solidFill>
                <a:latin typeface="Arial" charset="0"/>
                <a:ea typeface="ＭＳ Ｐゴシック" pitchFamily="50" charset="-128"/>
              </a:defRPr>
            </a:lvl4pPr>
            <a:lvl5pPr marL="2057400" indent="-228600" eaLnBrk="0" hangingPunct="0">
              <a:spcBef>
                <a:spcPct val="20000"/>
              </a:spcBef>
              <a:buChar char="»"/>
              <a:defRPr kumimoji="1" sz="19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1700">
                <a:solidFill>
                  <a:srgbClr val="3333CC"/>
                </a:solidFill>
              </a:rPr>
              <a:t>(7.7.4)</a:t>
            </a:r>
            <a:endParaRPr lang="ja-JP" altLang="en-US" sz="1700">
              <a:solidFill>
                <a:srgbClr val="3333CC"/>
              </a:solidFill>
            </a:endParaRPr>
          </a:p>
        </p:txBody>
      </p:sp>
      <p:cxnSp>
        <p:nvCxnSpPr>
          <p:cNvPr id="3087" name="直線矢印コネクタ 19"/>
          <p:cNvCxnSpPr>
            <a:cxnSpLocks noChangeShapeType="1"/>
          </p:cNvCxnSpPr>
          <p:nvPr/>
        </p:nvCxnSpPr>
        <p:spPr bwMode="auto">
          <a:xfrm rot="5400000">
            <a:off x="3324622" y="1802704"/>
            <a:ext cx="378013"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88" name="直線矢印コネクタ 20"/>
          <p:cNvCxnSpPr>
            <a:cxnSpLocks noChangeShapeType="1"/>
          </p:cNvCxnSpPr>
          <p:nvPr/>
        </p:nvCxnSpPr>
        <p:spPr bwMode="auto">
          <a:xfrm rot="5400000">
            <a:off x="3324621" y="2483128"/>
            <a:ext cx="378014"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89" name="直線矢印コネクタ 21"/>
          <p:cNvCxnSpPr>
            <a:cxnSpLocks noChangeShapeType="1"/>
          </p:cNvCxnSpPr>
          <p:nvPr/>
        </p:nvCxnSpPr>
        <p:spPr bwMode="auto">
          <a:xfrm rot="5400000">
            <a:off x="3324622" y="3163552"/>
            <a:ext cx="378013"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90" name="直線矢印コネクタ 22"/>
          <p:cNvCxnSpPr>
            <a:cxnSpLocks noChangeShapeType="1"/>
          </p:cNvCxnSpPr>
          <p:nvPr/>
        </p:nvCxnSpPr>
        <p:spPr bwMode="auto">
          <a:xfrm rot="5400000">
            <a:off x="3324621" y="3843975"/>
            <a:ext cx="378014"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091" name="直線矢印コネクタ 23"/>
          <p:cNvCxnSpPr>
            <a:cxnSpLocks noChangeShapeType="1"/>
          </p:cNvCxnSpPr>
          <p:nvPr/>
        </p:nvCxnSpPr>
        <p:spPr bwMode="auto">
          <a:xfrm rot="5400000">
            <a:off x="3324622" y="4524400"/>
            <a:ext cx="378013" cy="1679"/>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6224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7713"/>
            <a:ext cx="8229600" cy="743712"/>
          </a:xfrm>
        </p:spPr>
        <p:txBody>
          <a:bodyPr>
            <a:noAutofit/>
          </a:bodyPr>
          <a:lstStyle/>
          <a:p>
            <a:r>
              <a:rPr lang="es-ES_tradnl" noProof="0">
                <a:solidFill>
                  <a:srgbClr val="0070C0"/>
                </a:solidFill>
                <a:latin typeface="Helvetica" charset="0"/>
                <a:ea typeface="Helvetica" charset="0"/>
                <a:cs typeface="Helvetica" charset="0"/>
              </a:rPr>
              <a:t>2. Sobre ISO 26000</a:t>
            </a:r>
          </a:p>
        </p:txBody>
      </p:sp>
      <p:sp>
        <p:nvSpPr>
          <p:cNvPr id="4" name="Content Placeholder 3"/>
          <p:cNvSpPr>
            <a:spLocks noGrp="1"/>
          </p:cNvSpPr>
          <p:nvPr>
            <p:ph idx="1"/>
          </p:nvPr>
        </p:nvSpPr>
        <p:spPr>
          <a:xfrm>
            <a:off x="685800" y="1552835"/>
            <a:ext cx="7772400" cy="4724400"/>
          </a:xfrm>
        </p:spPr>
        <p:txBody>
          <a:bodyPr>
            <a:normAutofit lnSpcReduction="10000"/>
          </a:bodyPr>
          <a:lstStyle/>
          <a:p>
            <a:r>
              <a:rPr lang="es-ES_tradnl" sz="2000" noProof="0" dirty="0">
                <a:latin typeface="Helvetica" charset="0"/>
                <a:ea typeface="Helvetica" charset="0"/>
                <a:cs typeface="Helvetica" charset="0"/>
              </a:rPr>
              <a:t>ISO 26000 es una </a:t>
            </a:r>
            <a:r>
              <a:rPr lang="es-ES_tradnl" sz="2000" u="sng" noProof="0" dirty="0">
                <a:latin typeface="Helvetica" charset="0"/>
                <a:ea typeface="Helvetica" charset="0"/>
                <a:cs typeface="Helvetica" charset="0"/>
              </a:rPr>
              <a:t>Norma</a:t>
            </a:r>
            <a:r>
              <a:rPr lang="es-ES_tradnl" sz="2000" noProof="0" dirty="0">
                <a:latin typeface="Helvetica" charset="0"/>
                <a:ea typeface="Helvetica" charset="0"/>
                <a:cs typeface="Helvetica" charset="0"/>
              </a:rPr>
              <a:t> </a:t>
            </a:r>
            <a:r>
              <a:rPr lang="es-ES_tradnl" sz="2000" u="sng" noProof="0" dirty="0">
                <a:latin typeface="Helvetica" charset="0"/>
                <a:ea typeface="Helvetica" charset="0"/>
                <a:cs typeface="Helvetica" charset="0"/>
              </a:rPr>
              <a:t>Internacional</a:t>
            </a:r>
            <a:r>
              <a:rPr lang="es-ES_tradnl" sz="2000" noProof="0" dirty="0">
                <a:latin typeface="Helvetica" charset="0"/>
                <a:ea typeface="Helvetica" charset="0"/>
                <a:cs typeface="Helvetica" charset="0"/>
              </a:rPr>
              <a:t> que da orientación/recomendaciones sobre cómo cualquier organización puede mejorar su Responsabilidad Social y así contribuir al desarrollo sustentable ambiental, social y económico.</a:t>
            </a:r>
          </a:p>
          <a:p>
            <a:endParaRPr lang="es-ES_tradnl" sz="2000" noProof="0" dirty="0">
              <a:latin typeface="Helvetica" charset="0"/>
              <a:ea typeface="Helvetica" charset="0"/>
              <a:cs typeface="Helvetica" charset="0"/>
            </a:endParaRPr>
          </a:p>
          <a:p>
            <a:r>
              <a:rPr lang="es-ES_tradnl" sz="2000" noProof="0" dirty="0">
                <a:latin typeface="Helvetica" charset="0"/>
                <a:ea typeface="Helvetica" charset="0"/>
                <a:cs typeface="Helvetica" charset="0"/>
              </a:rPr>
              <a:t>ISO 26000 </a:t>
            </a:r>
            <a:r>
              <a:rPr lang="es-ES_tradnl" sz="2000" u="sng" noProof="0" dirty="0">
                <a:latin typeface="Helvetica" charset="0"/>
                <a:ea typeface="Helvetica" charset="0"/>
                <a:cs typeface="Helvetica" charset="0"/>
              </a:rPr>
              <a:t>no es certificable</a:t>
            </a:r>
            <a:r>
              <a:rPr lang="es-ES_tradnl" sz="2000" noProof="0" dirty="0">
                <a:latin typeface="Helvetica" charset="0"/>
                <a:ea typeface="Helvetica" charset="0"/>
                <a:cs typeface="Helvetica" charset="0"/>
              </a:rPr>
              <a:t>, ya que no contiene requisitos. Apela a quienes, por cualesquiera razones, buscan mejorar sus procesos operativos e impactos operativos a través del comportamiento socialmente responsable.</a:t>
            </a:r>
            <a:br>
              <a:rPr lang="es-ES_tradnl" sz="2000" noProof="0" dirty="0">
                <a:latin typeface="Helvetica" charset="0"/>
                <a:ea typeface="Helvetica" charset="0"/>
                <a:cs typeface="Helvetica" charset="0"/>
              </a:rPr>
            </a:br>
            <a:endParaRPr lang="es-ES_tradnl" sz="2000" noProof="0" dirty="0">
              <a:latin typeface="Helvetica" charset="0"/>
              <a:ea typeface="Helvetica" charset="0"/>
              <a:cs typeface="Helvetica" charset="0"/>
            </a:endParaRPr>
          </a:p>
          <a:p>
            <a:r>
              <a:rPr lang="es-ES_tradnl" sz="2000" noProof="0" dirty="0">
                <a:latin typeface="Helvetica" charset="0"/>
                <a:ea typeface="Helvetica" charset="0"/>
                <a:cs typeface="Helvetica" charset="0"/>
              </a:rPr>
              <a:t>ISO es el desarrollador más grande del mundo de </a:t>
            </a:r>
            <a:r>
              <a:rPr lang="es-ES_tradnl" sz="2000" dirty="0">
                <a:latin typeface="Helvetica" charset="0"/>
                <a:ea typeface="Helvetica" charset="0"/>
                <a:cs typeface="Helvetica" charset="0"/>
              </a:rPr>
              <a:t>n</a:t>
            </a:r>
            <a:r>
              <a:rPr lang="es-ES_tradnl" sz="2000" noProof="0" dirty="0" err="1">
                <a:latin typeface="Helvetica" charset="0"/>
                <a:ea typeface="Helvetica" charset="0"/>
                <a:cs typeface="Helvetica" charset="0"/>
              </a:rPr>
              <a:t>ormas</a:t>
            </a:r>
            <a:r>
              <a:rPr lang="es-ES_tradnl" sz="2000" noProof="0" dirty="0">
                <a:latin typeface="Helvetica" charset="0"/>
                <a:ea typeface="Helvetica" charset="0"/>
                <a:cs typeface="Helvetica" charset="0"/>
              </a:rPr>
              <a:t> voluntarias internacionales, usadas por organizaciones de negocios y otras organizaciones; sus miembros son los órganos nacionales de normalización, y sus normas y reconocimiento de nombre tienen alcance global. Ver el Apéndice para más información sobre ISO.</a:t>
            </a:r>
          </a:p>
          <a:p>
            <a:pPr algn="just"/>
            <a:endParaRPr lang="es-ES_tradnl" sz="2000" noProof="0" dirty="0">
              <a:latin typeface="Helvetica" charset="0"/>
              <a:ea typeface="Helvetica" charset="0"/>
              <a:cs typeface="Helvetica" charset="0"/>
            </a:endParaRPr>
          </a:p>
          <a:p>
            <a:pPr algn="just">
              <a:buNone/>
            </a:pPr>
            <a:endParaRPr lang="es-ES_tradnl" sz="2000" noProof="0" dirty="0">
              <a:latin typeface="Helvetica" charset="0"/>
              <a:ea typeface="Helvetica" charset="0"/>
              <a:cs typeface="Helvetica" charset="0"/>
            </a:endParaRPr>
          </a:p>
        </p:txBody>
      </p:sp>
    </p:spTree>
    <p:extLst>
      <p:ext uri="{BB962C8B-B14F-4D97-AF65-F5344CB8AC3E}">
        <p14:creationId xmlns:p14="http://schemas.microsoft.com/office/powerpoint/2010/main" val="17029463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00" y="587870"/>
            <a:ext cx="7886700" cy="1114806"/>
          </a:xfrm>
        </p:spPr>
        <p:txBody>
          <a:bodyPr>
            <a:normAutofit/>
          </a:bodyPr>
          <a:lstStyle/>
          <a:p>
            <a:r>
              <a:rPr lang="es-ES_tradnl" sz="3600" noProof="0" dirty="0">
                <a:solidFill>
                  <a:srgbClr val="0070C0"/>
                </a:solidFill>
                <a:latin typeface="Helvetica" charset="0"/>
                <a:ea typeface="Helvetica" charset="0"/>
                <a:cs typeface="Helvetica" charset="0"/>
              </a:rPr>
              <a:t>RECURSOS ADICIONALES</a:t>
            </a:r>
            <a:br>
              <a:rPr lang="es-ES_tradnl" sz="3600" noProof="0" dirty="0">
                <a:solidFill>
                  <a:srgbClr val="0070C0"/>
                </a:solidFill>
                <a:latin typeface="Helvetica" charset="0"/>
                <a:ea typeface="Helvetica" charset="0"/>
                <a:cs typeface="Helvetica" charset="0"/>
              </a:rPr>
            </a:br>
            <a:endParaRPr lang="es-ES_tradnl" sz="3600" noProof="0" dirty="0">
              <a:solidFill>
                <a:srgbClr val="0070C0"/>
              </a:solidFill>
              <a:latin typeface="Helvetica" charset="0"/>
              <a:ea typeface="Helvetica" charset="0"/>
              <a:cs typeface="Helvetica" charset="0"/>
            </a:endParaRPr>
          </a:p>
        </p:txBody>
      </p:sp>
      <p:sp>
        <p:nvSpPr>
          <p:cNvPr id="3" name="Text Placeholder 2"/>
          <p:cNvSpPr>
            <a:spLocks noGrp="1"/>
          </p:cNvSpPr>
          <p:nvPr>
            <p:ph type="body" idx="1"/>
          </p:nvPr>
        </p:nvSpPr>
        <p:spPr>
          <a:xfrm>
            <a:off x="744100" y="1962207"/>
            <a:ext cx="7772400" cy="3243262"/>
          </a:xfrm>
        </p:spPr>
        <p:txBody>
          <a:bodyPr>
            <a:normAutofit/>
          </a:bodyPr>
          <a:lstStyle/>
          <a:p>
            <a:pPr>
              <a:buFont typeface="Arial" pitchFamily="34" charset="0"/>
              <a:buChar char="•"/>
            </a:pPr>
            <a:r>
              <a:rPr lang="es-ES_tradnl" noProof="0" dirty="0">
                <a:latin typeface="Helvetica" charset="0"/>
                <a:ea typeface="Helvetica" charset="0"/>
                <a:cs typeface="Helvetica" charset="0"/>
              </a:rPr>
              <a:t> Fuentes para orientación: instrumentos internacionales reconocidos y otras herramientas e iniciativas de RS</a:t>
            </a:r>
          </a:p>
          <a:p>
            <a:pPr>
              <a:buFont typeface="Arial" pitchFamily="34" charset="0"/>
              <a:buChar char="•"/>
            </a:pPr>
            <a:r>
              <a:rPr lang="es-ES_tradnl" dirty="0">
                <a:latin typeface="Helvetica" charset="0"/>
                <a:ea typeface="Helvetica" charset="0"/>
                <a:cs typeface="Helvetica" charset="0"/>
              </a:rPr>
              <a:t> Atribuciones de uso de ISO 26000</a:t>
            </a:r>
          </a:p>
          <a:p>
            <a:pPr>
              <a:buFont typeface="Arial" pitchFamily="34" charset="0"/>
              <a:buChar char="•"/>
            </a:pPr>
            <a:r>
              <a:rPr lang="es-ES_tradnl" dirty="0">
                <a:latin typeface="Helvetica" charset="0"/>
                <a:ea typeface="Helvetica" charset="0"/>
                <a:cs typeface="Helvetica" charset="0"/>
              </a:rPr>
              <a:t> A dónde ir para obtener más información sobre ISO 26000.</a:t>
            </a:r>
          </a:p>
          <a:p>
            <a:pPr>
              <a:buFont typeface="Arial" pitchFamily="34" charset="0"/>
              <a:buChar char="•"/>
            </a:pPr>
            <a:r>
              <a:rPr lang="es-ES_tradnl" noProof="0" dirty="0">
                <a:latin typeface="Helvetica" charset="0"/>
                <a:ea typeface="Helvetica" charset="0"/>
                <a:cs typeface="Helvetica" charset="0"/>
              </a:rPr>
              <a:t>Opcional: preguntas para discusión</a:t>
            </a:r>
          </a:p>
          <a:p>
            <a:pPr>
              <a:buFont typeface="Wingdings" pitchFamily="2" charset="2"/>
              <a:buChar char="ü"/>
            </a:pPr>
            <a:endParaRPr lang="es-ES_tradnl" noProof="0" dirty="0">
              <a:latin typeface="Helvetica" charset="0"/>
              <a:ea typeface="Helvetica" charset="0"/>
              <a:cs typeface="Helvetica" charset="0"/>
            </a:endParaRPr>
          </a:p>
          <a:p>
            <a:endParaRPr lang="es-ES_tradnl" noProof="0" dirty="0">
              <a:latin typeface="Helvetica" charset="0"/>
              <a:ea typeface="Helvetica" charset="0"/>
              <a:cs typeface="Helvetica" charset="0"/>
            </a:endParaRPr>
          </a:p>
          <a:p>
            <a:pPr>
              <a:buFont typeface="Wingdings" pitchFamily="2" charset="2"/>
              <a:buChar char="ü"/>
            </a:pPr>
            <a:endParaRPr lang="es-ES_tradnl" noProof="0" dirty="0">
              <a:latin typeface="Helvetica" charset="0"/>
              <a:ea typeface="Helvetica" charset="0"/>
              <a:cs typeface="Helvetica" charset="0"/>
            </a:endParaRPr>
          </a:p>
          <a:p>
            <a:endParaRPr lang="es-ES_tradnl" noProof="0" dirty="0">
              <a:latin typeface="Helvetica" charset="0"/>
              <a:ea typeface="Helvetica" charset="0"/>
              <a:cs typeface="Helvetica" charset="0"/>
            </a:endParaRPr>
          </a:p>
          <a:p>
            <a:endParaRPr lang="es-ES_tradnl" noProof="0" dirty="0">
              <a:latin typeface="Helvetica" charset="0"/>
              <a:ea typeface="Helvetica" charset="0"/>
              <a:cs typeface="Helvetica" charset="0"/>
            </a:endParaRPr>
          </a:p>
        </p:txBody>
      </p:sp>
    </p:spTree>
    <p:extLst>
      <p:ext uri="{BB962C8B-B14F-4D97-AF65-F5344CB8AC3E}">
        <p14:creationId xmlns:p14="http://schemas.microsoft.com/office/powerpoint/2010/main" val="4085000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5578"/>
            <a:ext cx="7772400" cy="762000"/>
          </a:xfrm>
        </p:spPr>
        <p:txBody>
          <a:bodyPr>
            <a:noAutofit/>
          </a:bodyPr>
          <a:lstStyle/>
          <a:p>
            <a:r>
              <a:rPr lang="es-ES_tradnl" sz="3200" noProof="0" dirty="0">
                <a:solidFill>
                  <a:srgbClr val="0070C0"/>
                </a:solidFill>
                <a:latin typeface="Helvetica" charset="0"/>
                <a:ea typeface="Helvetica" charset="0"/>
                <a:cs typeface="Helvetica" charset="0"/>
              </a:rPr>
              <a:t>Ejemplos de materiales de guía de RS</a:t>
            </a:r>
          </a:p>
        </p:txBody>
      </p:sp>
      <p:sp>
        <p:nvSpPr>
          <p:cNvPr id="6" name="Content Placeholder 5"/>
          <p:cNvSpPr>
            <a:spLocks noGrp="1"/>
          </p:cNvSpPr>
          <p:nvPr>
            <p:ph sz="quarter" idx="1"/>
          </p:nvPr>
        </p:nvSpPr>
        <p:spPr>
          <a:xfrm>
            <a:off x="933450" y="1044578"/>
            <a:ext cx="7772400" cy="5638800"/>
          </a:xfrm>
        </p:spPr>
        <p:txBody>
          <a:bodyPr>
            <a:normAutofit fontScale="62500" lnSpcReduction="20000"/>
          </a:bodyPr>
          <a:lstStyle/>
          <a:p>
            <a:pPr marL="0" indent="0">
              <a:buNone/>
            </a:pPr>
            <a:r>
              <a:rPr lang="es-ES_tradnl" sz="2400" b="1" noProof="0" dirty="0">
                <a:latin typeface="Helvetica" charset="0"/>
                <a:ea typeface="Helvetica" charset="0"/>
                <a:cs typeface="Helvetica" charset="0"/>
              </a:rPr>
              <a:t>&lt;Instrumentos internacionales reconocidos&gt;</a:t>
            </a:r>
          </a:p>
          <a:p>
            <a:pPr marL="0" indent="0">
              <a:buNone/>
            </a:pPr>
            <a:r>
              <a:rPr lang="es-ES_tradnl" sz="2000" b="1" noProof="0" dirty="0">
                <a:latin typeface="Helvetica" charset="0"/>
                <a:ea typeface="Helvetica" charset="0"/>
                <a:cs typeface="Helvetica" charset="0"/>
              </a:rPr>
              <a:t>Estos expresan las normativas internacionales de comportamiento globalmente reconocidas e impulsan acciones basadas en esos principios.</a:t>
            </a:r>
          </a:p>
          <a:p>
            <a:r>
              <a:rPr lang="es-ES_tradnl" sz="2000" noProof="0" dirty="0">
                <a:latin typeface="Helvetica" charset="0"/>
                <a:ea typeface="Helvetica" charset="0"/>
                <a:cs typeface="Helvetica" charset="0"/>
              </a:rPr>
              <a:t>Pacto Mundial de la ONU</a:t>
            </a:r>
          </a:p>
          <a:p>
            <a:r>
              <a:rPr lang="es-ES_tradnl" sz="2000" dirty="0">
                <a:latin typeface="Helvetica" charset="0"/>
                <a:ea typeface="Helvetica" charset="0"/>
                <a:cs typeface="Helvetica" charset="0"/>
              </a:rPr>
              <a:t>Declaración Universal de los Derechos Humanos de la ONU</a:t>
            </a:r>
          </a:p>
          <a:p>
            <a:r>
              <a:rPr lang="es-ES_tradnl" sz="2000" noProof="0" dirty="0">
                <a:latin typeface="Helvetica" charset="0"/>
                <a:ea typeface="Helvetica" charset="0"/>
                <a:cs typeface="Helvetica" charset="0"/>
              </a:rPr>
              <a:t>Principios rectores sobre empresas y derechos humanos de la ONU</a:t>
            </a:r>
          </a:p>
          <a:p>
            <a:r>
              <a:rPr lang="es-ES_tradnl" sz="2000" dirty="0">
                <a:latin typeface="Helvetica" charset="0"/>
                <a:ea typeface="Helvetica" charset="0"/>
                <a:cs typeface="Helvetica" charset="0"/>
              </a:rPr>
              <a:t>Convenciones y Recomendaciones de la OIT</a:t>
            </a:r>
          </a:p>
          <a:p>
            <a:r>
              <a:rPr lang="es-ES_tradnl" sz="2000" noProof="0" dirty="0">
                <a:latin typeface="Helvetica" charset="0"/>
                <a:ea typeface="Helvetica" charset="0"/>
                <a:cs typeface="Helvetica" charset="0"/>
              </a:rPr>
              <a:t>Agenda 2030 de la ONU (Objetivos de Desarrollo Sustentable)</a:t>
            </a:r>
          </a:p>
          <a:p>
            <a:pPr>
              <a:buNone/>
            </a:pPr>
            <a:endParaRPr lang="es-ES_tradnl" sz="2100" b="1" noProof="0" dirty="0">
              <a:latin typeface="Helvetica" charset="0"/>
              <a:ea typeface="Helvetica" charset="0"/>
              <a:cs typeface="Helvetica" charset="0"/>
            </a:endParaRPr>
          </a:p>
          <a:p>
            <a:pPr>
              <a:buNone/>
            </a:pPr>
            <a:r>
              <a:rPr lang="es-ES_tradnl" b="1" noProof="0" dirty="0">
                <a:latin typeface="Helvetica" charset="0"/>
                <a:ea typeface="Helvetica" charset="0"/>
                <a:cs typeface="Helvetica" charset="0"/>
              </a:rPr>
              <a:t>&lt;Iniciativas&gt;</a:t>
            </a:r>
          </a:p>
          <a:p>
            <a:pPr>
              <a:buNone/>
            </a:pPr>
            <a:r>
              <a:rPr lang="es-ES_tradnl" sz="2000" u="sng" noProof="0" dirty="0">
                <a:latin typeface="Helvetica" charset="0"/>
                <a:ea typeface="Helvetica" charset="0"/>
                <a:cs typeface="Helvetica" charset="0"/>
              </a:rPr>
              <a:t>Estándares ISO</a:t>
            </a:r>
            <a:endParaRPr lang="es-ES_tradnl" sz="2000" u="sng" dirty="0">
              <a:latin typeface="Helvetica" charset="0"/>
              <a:ea typeface="Helvetica" charset="0"/>
              <a:cs typeface="Helvetica" charset="0"/>
            </a:endParaRPr>
          </a:p>
          <a:p>
            <a:r>
              <a:rPr lang="es-ES_tradnl" sz="2000" noProof="0" dirty="0">
                <a:latin typeface="Helvetica" charset="0"/>
                <a:ea typeface="Helvetica" charset="0"/>
                <a:cs typeface="Helvetica" charset="0"/>
              </a:rPr>
              <a:t>Serie ISO 14000 – Gestión ambiental</a:t>
            </a:r>
            <a:endParaRPr lang="es-ES_tradnl" sz="2000" dirty="0">
              <a:latin typeface="Helvetica" charset="0"/>
              <a:ea typeface="Helvetica" charset="0"/>
              <a:cs typeface="Helvetica" charset="0"/>
            </a:endParaRPr>
          </a:p>
          <a:p>
            <a:r>
              <a:rPr lang="es-ES_tradnl" sz="2000" noProof="0" dirty="0">
                <a:latin typeface="Helvetica" charset="0"/>
                <a:ea typeface="Helvetica" charset="0"/>
                <a:cs typeface="Helvetica" charset="0"/>
              </a:rPr>
              <a:t>Serie ISO  9000 – Gestión de la calidad</a:t>
            </a:r>
            <a:endParaRPr lang="es-ES_tradnl" sz="2000" dirty="0">
              <a:latin typeface="Helvetica" charset="0"/>
              <a:ea typeface="Helvetica" charset="0"/>
              <a:cs typeface="Helvetica" charset="0"/>
            </a:endParaRPr>
          </a:p>
          <a:p>
            <a:r>
              <a:rPr lang="es-ES_tradnl" sz="2000" noProof="0" dirty="0">
                <a:latin typeface="Helvetica" charset="0"/>
                <a:ea typeface="Helvetica" charset="0"/>
                <a:cs typeface="Helvetica" charset="0"/>
              </a:rPr>
              <a:t>ISO 45001 </a:t>
            </a:r>
            <a:r>
              <a:rPr lang="es-ES_tradnl" sz="2000" dirty="0">
                <a:latin typeface="Helvetica" charset="0"/>
                <a:ea typeface="Helvetica" charset="0"/>
                <a:cs typeface="Helvetica" charset="0"/>
              </a:rPr>
              <a:t>– Sistemas de gestión de salud y seguridad (proyecto)</a:t>
            </a:r>
          </a:p>
          <a:p>
            <a:r>
              <a:rPr lang="es-ES_tradnl" sz="2000" noProof="0" dirty="0">
                <a:latin typeface="Helvetica" charset="0"/>
                <a:ea typeface="Helvetica" charset="0"/>
                <a:cs typeface="Helvetica" charset="0"/>
              </a:rPr>
              <a:t>ISO 20400 – Compras sostenibles (proyecto)</a:t>
            </a:r>
          </a:p>
          <a:p>
            <a:r>
              <a:rPr lang="es-ES_tradnl" sz="2000" dirty="0">
                <a:latin typeface="Helvetica" charset="0"/>
                <a:ea typeface="Helvetica" charset="0"/>
                <a:cs typeface="Helvetica" charset="0"/>
              </a:rPr>
              <a:t>I</a:t>
            </a:r>
            <a:r>
              <a:rPr lang="es-ES_tradnl" sz="2000" noProof="0" dirty="0">
                <a:latin typeface="Helvetica" charset="0"/>
                <a:ea typeface="Helvetica" charset="0"/>
                <a:cs typeface="Helvetica" charset="0"/>
              </a:rPr>
              <a:t>SO 37001 – Sistemas de gestión anti-soborno</a:t>
            </a:r>
          </a:p>
          <a:p>
            <a:pPr>
              <a:buNone/>
            </a:pPr>
            <a:endParaRPr lang="es-ES_tradnl" sz="2000" u="sng" noProof="0" dirty="0">
              <a:latin typeface="Helvetica" charset="0"/>
              <a:ea typeface="Helvetica" charset="0"/>
              <a:cs typeface="Helvetica" charset="0"/>
            </a:endParaRPr>
          </a:p>
          <a:p>
            <a:pPr>
              <a:buNone/>
            </a:pPr>
            <a:r>
              <a:rPr lang="es-ES_tradnl" sz="2000" u="sng" noProof="0" dirty="0">
                <a:latin typeface="Helvetica" charset="0"/>
                <a:ea typeface="Helvetica" charset="0"/>
                <a:cs typeface="Helvetica" charset="0"/>
              </a:rPr>
              <a:t>Otras guías</a:t>
            </a:r>
          </a:p>
          <a:p>
            <a:r>
              <a:rPr lang="es-ES_tradnl" sz="2000" noProof="0" dirty="0">
                <a:latin typeface="Helvetica" charset="0"/>
                <a:ea typeface="Helvetica" charset="0"/>
                <a:cs typeface="Helvetica" charset="0"/>
              </a:rPr>
              <a:t>GRI – Global </a:t>
            </a:r>
            <a:r>
              <a:rPr lang="es-ES_tradnl" sz="2000" noProof="0" dirty="0" err="1">
                <a:latin typeface="Helvetica" charset="0"/>
                <a:ea typeface="Helvetica" charset="0"/>
                <a:cs typeface="Helvetica" charset="0"/>
              </a:rPr>
              <a:t>Reporting</a:t>
            </a:r>
            <a:r>
              <a:rPr lang="es-ES_tradnl" sz="2000" noProof="0" dirty="0">
                <a:latin typeface="Helvetica" charset="0"/>
                <a:ea typeface="Helvetica" charset="0"/>
                <a:cs typeface="Helvetica" charset="0"/>
              </a:rPr>
              <a:t> </a:t>
            </a:r>
            <a:r>
              <a:rPr lang="es-ES_tradnl" sz="2000" noProof="0" dirty="0" err="1">
                <a:latin typeface="Helvetica" charset="0"/>
                <a:ea typeface="Helvetica" charset="0"/>
                <a:cs typeface="Helvetica" charset="0"/>
              </a:rPr>
              <a:t>Initiative</a:t>
            </a:r>
            <a:endParaRPr lang="es-ES_tradnl" sz="2000" i="1" noProof="0" dirty="0">
              <a:latin typeface="Helvetica" charset="0"/>
              <a:ea typeface="Helvetica" charset="0"/>
              <a:cs typeface="Helvetica" charset="0"/>
            </a:endParaRPr>
          </a:p>
          <a:p>
            <a:r>
              <a:rPr lang="es-ES_tradnl" sz="2000" noProof="0" dirty="0">
                <a:latin typeface="Helvetica" charset="0"/>
                <a:ea typeface="Helvetica" charset="0"/>
                <a:cs typeface="Helvetica" charset="0"/>
              </a:rPr>
              <a:t>OSHAS 18001 – Sistemas de gestión de salud y seguridad ocupacional</a:t>
            </a:r>
          </a:p>
          <a:p>
            <a:r>
              <a:rPr lang="es-ES_tradnl" sz="2000" noProof="0" dirty="0">
                <a:latin typeface="Helvetica" charset="0"/>
                <a:ea typeface="Helvetica" charset="0"/>
                <a:cs typeface="Helvetica" charset="0"/>
              </a:rPr>
              <a:t>Líneas Directrices de la OCDE para Empresas Multinacionales</a:t>
            </a:r>
          </a:p>
          <a:p>
            <a:endParaRPr lang="es-ES_tradnl" sz="2000" i="1" noProof="0" dirty="0">
              <a:latin typeface="Helvetica" charset="0"/>
              <a:ea typeface="Helvetica" charset="0"/>
              <a:cs typeface="Helvetica" charset="0"/>
            </a:endParaRPr>
          </a:p>
        </p:txBody>
      </p:sp>
    </p:spTree>
    <p:extLst>
      <p:ext uri="{BB962C8B-B14F-4D97-AF65-F5344CB8AC3E}">
        <p14:creationId xmlns:p14="http://schemas.microsoft.com/office/powerpoint/2010/main" val="30675671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7886700" cy="477672"/>
          </a:xfrm>
        </p:spPr>
        <p:txBody>
          <a:bodyPr>
            <a:normAutofit fontScale="90000"/>
          </a:bodyPr>
          <a:lstStyle/>
          <a:p>
            <a:r>
              <a:rPr lang="es-ES_tradnl" sz="3200" noProof="0" dirty="0">
                <a:solidFill>
                  <a:srgbClr val="0070C0"/>
                </a:solidFill>
                <a:latin typeface="Helvetica" charset="0"/>
                <a:ea typeface="Helvetica" charset="0"/>
                <a:cs typeface="Helvetica" charset="0"/>
              </a:rPr>
              <a:t>Atribuciones de uso de ISO 26000</a:t>
            </a:r>
          </a:p>
        </p:txBody>
      </p:sp>
      <p:sp>
        <p:nvSpPr>
          <p:cNvPr id="3" name="Text Placeholder 2"/>
          <p:cNvSpPr>
            <a:spLocks noGrp="1"/>
          </p:cNvSpPr>
          <p:nvPr>
            <p:ph sz="quarter" idx="1"/>
          </p:nvPr>
        </p:nvSpPr>
        <p:spPr>
          <a:xfrm>
            <a:off x="57150" y="1083960"/>
            <a:ext cx="9086850" cy="3725837"/>
          </a:xfrm>
        </p:spPr>
        <p:txBody>
          <a:bodyPr>
            <a:noAutofit/>
          </a:bodyPr>
          <a:lstStyle/>
          <a:p>
            <a:pPr>
              <a:buNone/>
            </a:pPr>
            <a:r>
              <a:rPr lang="es-ES_tradnl" sz="2000" noProof="0" dirty="0">
                <a:latin typeface="Helvetica" charset="0"/>
                <a:ea typeface="Helvetica" charset="0"/>
                <a:cs typeface="Helvetica" charset="0"/>
              </a:rPr>
              <a:t>Ejemplos de comunicación precisa sobre el uso de ISO</a:t>
            </a:r>
          </a:p>
          <a:p>
            <a:pPr>
              <a:buNone/>
            </a:pPr>
            <a:r>
              <a:rPr lang="es-ES_tradnl" sz="2000" dirty="0">
                <a:latin typeface="Helvetica" charset="0"/>
                <a:ea typeface="Helvetica" charset="0"/>
                <a:cs typeface="Helvetica" charset="0"/>
              </a:rPr>
              <a:t>          </a:t>
            </a:r>
            <a:r>
              <a:rPr lang="es-ES_tradnl" sz="2000" noProof="0" dirty="0">
                <a:latin typeface="Helvetica" charset="0"/>
                <a:ea typeface="Helvetica" charset="0"/>
                <a:cs typeface="Helvetica" charset="0"/>
              </a:rPr>
              <a:t>(recuerde: no hay “certificación”):</a:t>
            </a:r>
          </a:p>
          <a:p>
            <a:pPr>
              <a:buNone/>
            </a:pPr>
            <a:endParaRPr lang="es-ES_tradnl" sz="2000" dirty="0">
              <a:latin typeface="Helvetica" charset="0"/>
              <a:ea typeface="Helvetica" charset="0"/>
              <a:cs typeface="Helvetica" charset="0"/>
            </a:endParaRPr>
          </a:p>
          <a:p>
            <a:pPr algn="ctr">
              <a:spcBef>
                <a:spcPct val="0"/>
              </a:spcBef>
              <a:buNone/>
            </a:pPr>
            <a:r>
              <a:rPr lang="es-AR" altLang="es-AR" sz="2000" i="1" dirty="0">
                <a:latin typeface="Arial" panose="020B0604020202020204" pitchFamily="34" charset="0"/>
              </a:rPr>
              <a:t>“Organización” reconoce a la ISO 26000</a:t>
            </a:r>
          </a:p>
          <a:p>
            <a:pPr algn="ctr">
              <a:spcBef>
                <a:spcPct val="0"/>
              </a:spcBef>
              <a:buNone/>
            </a:pPr>
            <a:r>
              <a:rPr lang="es-AR" altLang="es-AR" sz="2000" i="1" dirty="0">
                <a:latin typeface="Arial" panose="020B0604020202020204" pitchFamily="34" charset="0"/>
              </a:rPr>
              <a:t>como un documento de referencia</a:t>
            </a:r>
          </a:p>
          <a:p>
            <a:pPr algn="ctr">
              <a:spcBef>
                <a:spcPct val="0"/>
              </a:spcBef>
              <a:buNone/>
            </a:pPr>
            <a:r>
              <a:rPr lang="es-AR" altLang="es-AR" sz="2000" i="1" dirty="0">
                <a:latin typeface="Arial" panose="020B0604020202020204" pitchFamily="34" charset="0"/>
              </a:rPr>
              <a:t>que ofrece orientación sobre responsabilidad social.</a:t>
            </a:r>
          </a:p>
          <a:p>
            <a:pPr algn="ctr">
              <a:spcBef>
                <a:spcPct val="0"/>
              </a:spcBef>
              <a:buNone/>
            </a:pPr>
            <a:endParaRPr lang="es-AR" altLang="es-AR" sz="900" dirty="0">
              <a:latin typeface="Arial" panose="020B0604020202020204" pitchFamily="34" charset="0"/>
            </a:endParaRPr>
          </a:p>
          <a:p>
            <a:pPr algn="ctr">
              <a:spcBef>
                <a:spcPct val="0"/>
              </a:spcBef>
              <a:buNone/>
            </a:pPr>
            <a:r>
              <a:rPr lang="es-AR" altLang="es-AR" sz="2000" dirty="0">
                <a:latin typeface="Arial" panose="020B0604020202020204" pitchFamily="34" charset="0"/>
              </a:rPr>
              <a:t>y /o</a:t>
            </a:r>
          </a:p>
          <a:p>
            <a:pPr algn="ctr">
              <a:spcBef>
                <a:spcPct val="0"/>
              </a:spcBef>
              <a:buNone/>
            </a:pPr>
            <a:endParaRPr lang="es-AR" altLang="es-AR" sz="900" i="1" dirty="0">
              <a:latin typeface="Arial" panose="020B0604020202020204" pitchFamily="34" charset="0"/>
            </a:endParaRPr>
          </a:p>
          <a:p>
            <a:pPr algn="ctr">
              <a:spcBef>
                <a:spcPct val="0"/>
              </a:spcBef>
              <a:buNone/>
            </a:pPr>
            <a:r>
              <a:rPr lang="es-AR" altLang="es-AR" sz="2000" i="1" dirty="0">
                <a:latin typeface="Arial" panose="020B0604020202020204" pitchFamily="34" charset="0"/>
              </a:rPr>
              <a:t>“Organización” ha usado la ISO 26000 </a:t>
            </a:r>
          </a:p>
          <a:p>
            <a:pPr algn="ctr">
              <a:spcBef>
                <a:spcPct val="0"/>
              </a:spcBef>
              <a:buNone/>
            </a:pPr>
            <a:r>
              <a:rPr lang="es-AR" altLang="es-AR" sz="2000" i="1" dirty="0">
                <a:latin typeface="Arial" panose="020B0604020202020204" pitchFamily="34" charset="0"/>
              </a:rPr>
              <a:t>como una guía para integrar la responsabilidad social </a:t>
            </a:r>
          </a:p>
          <a:p>
            <a:pPr algn="ctr">
              <a:spcBef>
                <a:spcPct val="0"/>
              </a:spcBef>
              <a:buNone/>
            </a:pPr>
            <a:r>
              <a:rPr lang="es-AR" altLang="es-AR" sz="2000" i="1" dirty="0">
                <a:latin typeface="Arial" panose="020B0604020202020204" pitchFamily="34" charset="0"/>
              </a:rPr>
              <a:t>en nuestros valores y prácticas.”</a:t>
            </a:r>
            <a:endParaRPr lang="es-AR" altLang="es-AR" sz="2000" dirty="0">
              <a:latin typeface="Arial" panose="020B0604020202020204" pitchFamily="34" charset="0"/>
            </a:endParaRPr>
          </a:p>
          <a:p>
            <a:pPr>
              <a:buNone/>
            </a:pPr>
            <a:endParaRPr lang="es-ES_tradnl" sz="2000" noProof="0" dirty="0">
              <a:latin typeface="Helvetica" charset="0"/>
              <a:ea typeface="Helvetica" charset="0"/>
              <a:cs typeface="Helvetica" charset="0"/>
            </a:endParaRPr>
          </a:p>
          <a:p>
            <a:pPr>
              <a:buNone/>
            </a:pPr>
            <a:endParaRPr lang="es-ES_tradnl" sz="2000" noProof="0" dirty="0">
              <a:latin typeface="Helvetica" charset="0"/>
              <a:ea typeface="Helvetica" charset="0"/>
              <a:cs typeface="Helvetica" charset="0"/>
            </a:endParaRPr>
          </a:p>
          <a:p>
            <a:pPr>
              <a:buNone/>
            </a:pPr>
            <a:r>
              <a:rPr lang="es-ES_tradnl" sz="1600" noProof="0" dirty="0">
                <a:latin typeface="Helvetica" charset="0"/>
                <a:ea typeface="Helvetica" charset="0"/>
                <a:cs typeface="Helvetica" charset="0"/>
              </a:rPr>
              <a:t>Fuente: ISO 26000 PPO SAG N 15 </a:t>
            </a:r>
            <a:r>
              <a:rPr lang="es-ES_tradnl" sz="1600" noProof="0" dirty="0" err="1">
                <a:latin typeface="Helvetica" charset="0"/>
                <a:ea typeface="Helvetica" charset="0"/>
                <a:cs typeface="Helvetica" charset="0"/>
              </a:rPr>
              <a:t>rev</a:t>
            </a:r>
            <a:r>
              <a:rPr lang="es-ES_tradnl" sz="1600" noProof="0" dirty="0">
                <a:latin typeface="Helvetica" charset="0"/>
                <a:ea typeface="Helvetica" charset="0"/>
                <a:cs typeface="Helvetica" charset="0"/>
              </a:rPr>
              <a:t> 1 </a:t>
            </a:r>
            <a:endParaRPr lang="es-ES_tradnl" sz="2400" noProof="0" dirty="0">
              <a:latin typeface="Helvetica" charset="0"/>
              <a:ea typeface="Helvetica" charset="0"/>
              <a:cs typeface="Helvetica" charset="0"/>
            </a:endParaRPr>
          </a:p>
          <a:p>
            <a:endParaRPr lang="es-ES_tradnl" sz="2400" noProof="0" dirty="0">
              <a:latin typeface="Helvetica" charset="0"/>
              <a:ea typeface="Helvetica" charset="0"/>
              <a:cs typeface="Helvetica" charset="0"/>
            </a:endParaRPr>
          </a:p>
        </p:txBody>
      </p:sp>
    </p:spTree>
    <p:extLst>
      <p:ext uri="{BB962C8B-B14F-4D97-AF65-F5344CB8AC3E}">
        <p14:creationId xmlns:p14="http://schemas.microsoft.com/office/powerpoint/2010/main" val="10110112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96844" y="820738"/>
            <a:ext cx="7772400" cy="715962"/>
          </a:xfrm>
        </p:spPr>
        <p:txBody>
          <a:bodyPr>
            <a:noAutofit/>
          </a:bodyPr>
          <a:lstStyle/>
          <a:p>
            <a:r>
              <a:rPr lang="es-ES_tradnl" sz="3600" noProof="0" dirty="0">
                <a:solidFill>
                  <a:srgbClr val="0070C0"/>
                </a:solidFill>
                <a:latin typeface="Helvetica" charset="0"/>
                <a:ea typeface="Helvetica" charset="0"/>
                <a:cs typeface="Helvetica" charset="0"/>
              </a:rPr>
              <a:t>Dónde obtener la ISO 26000 y otros recursos</a:t>
            </a:r>
          </a:p>
        </p:txBody>
      </p:sp>
      <p:sp>
        <p:nvSpPr>
          <p:cNvPr id="7" name="Content Placeholder 6"/>
          <p:cNvSpPr>
            <a:spLocks noGrp="1"/>
          </p:cNvSpPr>
          <p:nvPr>
            <p:ph sz="quarter" idx="1"/>
          </p:nvPr>
        </p:nvSpPr>
        <p:spPr>
          <a:xfrm>
            <a:off x="609600" y="2311401"/>
            <a:ext cx="8077200" cy="3463234"/>
          </a:xfrm>
        </p:spPr>
        <p:txBody>
          <a:bodyPr>
            <a:normAutofit/>
          </a:bodyPr>
          <a:lstStyle/>
          <a:p>
            <a:r>
              <a:rPr lang="es-ES_tradnl" sz="2000" noProof="0" dirty="0">
                <a:latin typeface="Helvetica" charset="0"/>
                <a:ea typeface="Helvetica" charset="0"/>
                <a:cs typeface="Helvetica" charset="0"/>
              </a:rPr>
              <a:t>Información general sobre ISO 26000 puede ser obtenida de la página web de ISO RS: </a:t>
            </a:r>
            <a:r>
              <a:rPr lang="es-ES_tradnl" sz="2000" u="sng" noProof="0" dirty="0">
                <a:latin typeface="Helvetica" charset="0"/>
                <a:ea typeface="Helvetica" charset="0"/>
                <a:cs typeface="Helvetica" charset="0"/>
                <a:hlinkClick r:id="rId2"/>
              </a:rPr>
              <a:t>www.iso.org/sr</a:t>
            </a:r>
            <a:endParaRPr lang="es-ES_tradnl" sz="2000" noProof="0" dirty="0">
              <a:latin typeface="Helvetica" charset="0"/>
              <a:ea typeface="Helvetica" charset="0"/>
              <a:cs typeface="Helvetica" charset="0"/>
            </a:endParaRPr>
          </a:p>
          <a:p>
            <a:r>
              <a:rPr lang="es-ES_tradnl" sz="2000" noProof="0" dirty="0">
                <a:latin typeface="Helvetica" charset="0"/>
                <a:ea typeface="Helvetica" charset="0"/>
                <a:cs typeface="Helvetica" charset="0"/>
              </a:rPr>
              <a:t>ISO 26000 está disponible en 30 </a:t>
            </a:r>
            <a:r>
              <a:rPr lang="es-ES_tradnl" sz="2000" noProof="0" dirty="0" err="1">
                <a:latin typeface="Helvetica" charset="0"/>
                <a:ea typeface="Helvetica" charset="0"/>
                <a:cs typeface="Helvetica" charset="0"/>
              </a:rPr>
              <a:t>lenguages</a:t>
            </a:r>
            <a:r>
              <a:rPr lang="es-ES_tradnl" sz="2000" noProof="0" dirty="0">
                <a:latin typeface="Helvetica" charset="0"/>
                <a:ea typeface="Helvetica" charset="0"/>
                <a:cs typeface="Helvetica" charset="0"/>
              </a:rPr>
              <a:t>, incluyendo árabe, chino, inglés, farsi, francés, alemán, hebreo, japonés, portugués, ruso, español, vietnamita, y otros.</a:t>
            </a:r>
            <a:endParaRPr lang="es-ES_tradnl" sz="2000" u="sng" noProof="0" dirty="0">
              <a:latin typeface="Helvetica" charset="0"/>
              <a:ea typeface="Helvetica" charset="0"/>
              <a:cs typeface="Helvetica" charset="0"/>
            </a:endParaRPr>
          </a:p>
          <a:p>
            <a:r>
              <a:rPr lang="es-ES_tradnl" sz="2000" noProof="0" dirty="0">
                <a:latin typeface="Helvetica" charset="0"/>
                <a:ea typeface="Helvetica" charset="0"/>
                <a:cs typeface="Helvetica" charset="0"/>
              </a:rPr>
              <a:t>ISO 26000 puede ser comprada a través de los miembros nacionales de ISO, los cuales están listados con información de contacto en la página web de ISO: </a:t>
            </a:r>
            <a:r>
              <a:rPr lang="es-ES_tradnl" sz="2000" u="sng" noProof="0" dirty="0">
                <a:latin typeface="Helvetica" charset="0"/>
                <a:ea typeface="Helvetica" charset="0"/>
                <a:cs typeface="Helvetica" charset="0"/>
              </a:rPr>
              <a:t>www.iso.org</a:t>
            </a:r>
          </a:p>
          <a:p>
            <a:r>
              <a:rPr lang="es-ES_tradnl" sz="2000" noProof="0" dirty="0">
                <a:latin typeface="Helvetica" charset="0"/>
                <a:ea typeface="Helvetica" charset="0"/>
                <a:cs typeface="Helvetica" charset="0"/>
              </a:rPr>
              <a:t>ISO 26000 </a:t>
            </a:r>
            <a:r>
              <a:rPr lang="es-ES_tradnl" sz="2000" dirty="0">
                <a:latin typeface="Helvetica" charset="0"/>
                <a:ea typeface="Helvetica" charset="0"/>
                <a:cs typeface="Helvetica" charset="0"/>
              </a:rPr>
              <a:t>también puede ser comprada en la </a:t>
            </a:r>
            <a:r>
              <a:rPr lang="es-ES_tradnl" sz="2000" dirty="0" err="1">
                <a:latin typeface="Helvetica" charset="0"/>
                <a:ea typeface="Helvetica" charset="0"/>
                <a:cs typeface="Helvetica" charset="0"/>
              </a:rPr>
              <a:t>webstore</a:t>
            </a:r>
            <a:r>
              <a:rPr lang="es-ES_tradnl" sz="2000" dirty="0">
                <a:latin typeface="Helvetica" charset="0"/>
                <a:ea typeface="Helvetica" charset="0"/>
                <a:cs typeface="Helvetica" charset="0"/>
              </a:rPr>
              <a:t> de ISO en la página web de ISO:</a:t>
            </a:r>
            <a:r>
              <a:rPr lang="es-ES_tradnl" sz="2000" noProof="0" dirty="0">
                <a:latin typeface="Helvetica" charset="0"/>
                <a:ea typeface="Helvetica" charset="0"/>
                <a:cs typeface="Helvetica" charset="0"/>
              </a:rPr>
              <a:t> </a:t>
            </a:r>
            <a:r>
              <a:rPr lang="es-ES_tradnl" sz="2000" u="sng" noProof="0" dirty="0" err="1">
                <a:latin typeface="Helvetica" charset="0"/>
                <a:ea typeface="Helvetica" charset="0"/>
                <a:cs typeface="Helvetica" charset="0"/>
              </a:rPr>
              <a:t>www.iso.org</a:t>
            </a:r>
            <a:endParaRPr lang="es-ES_tradnl" sz="2000" u="sng" noProof="0" dirty="0">
              <a:latin typeface="Helvetica" charset="0"/>
              <a:ea typeface="Helvetica" charset="0"/>
              <a:cs typeface="Helvetica" charset="0"/>
            </a:endParaRPr>
          </a:p>
          <a:p>
            <a:endParaRPr lang="es-ES_tradnl" sz="2000" noProof="0" dirty="0">
              <a:latin typeface="Helvetica" charset="0"/>
              <a:ea typeface="Helvetica" charset="0"/>
              <a:cs typeface="Helvetica" charset="0"/>
            </a:endParaRPr>
          </a:p>
        </p:txBody>
      </p:sp>
    </p:spTree>
    <p:extLst>
      <p:ext uri="{BB962C8B-B14F-4D97-AF65-F5344CB8AC3E}">
        <p14:creationId xmlns:p14="http://schemas.microsoft.com/office/powerpoint/2010/main" val="2562135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8722" y="157370"/>
            <a:ext cx="8865705" cy="1721126"/>
          </a:xfrm>
        </p:spPr>
        <p:txBody>
          <a:bodyPr>
            <a:normAutofit/>
          </a:bodyPr>
          <a:lstStyle/>
          <a:p>
            <a:r>
              <a:rPr lang="es-ES_tradnl" sz="3600" noProof="0" dirty="0">
                <a:solidFill>
                  <a:srgbClr val="0070C0"/>
                </a:solidFill>
                <a:latin typeface="Helvetica" charset="0"/>
                <a:ea typeface="Helvetica" charset="0"/>
                <a:cs typeface="Helvetica" charset="0"/>
              </a:rPr>
              <a:t>Opcional: preguntas para </a:t>
            </a:r>
            <a:r>
              <a:rPr lang="es-ES_tradnl" sz="3600" noProof="0" dirty="0" err="1">
                <a:solidFill>
                  <a:srgbClr val="0070C0"/>
                </a:solidFill>
                <a:latin typeface="Helvetica" charset="0"/>
                <a:ea typeface="Helvetica" charset="0"/>
                <a:cs typeface="Helvetica" charset="0"/>
              </a:rPr>
              <a:t>discusi</a:t>
            </a:r>
            <a:r>
              <a:rPr lang="es-ES_tradnl" sz="3600" dirty="0" err="1">
                <a:solidFill>
                  <a:srgbClr val="0070C0"/>
                </a:solidFill>
                <a:latin typeface="Helvetica" charset="0"/>
                <a:ea typeface="Helvetica" charset="0"/>
                <a:cs typeface="Helvetica" charset="0"/>
              </a:rPr>
              <a:t>ón</a:t>
            </a:r>
            <a:br>
              <a:rPr lang="es-ES_tradnl" sz="4000" noProof="0" dirty="0">
                <a:solidFill>
                  <a:srgbClr val="0070C0"/>
                </a:solidFill>
                <a:latin typeface="Helvetica" charset="0"/>
                <a:ea typeface="Helvetica" charset="0"/>
                <a:cs typeface="Helvetica" charset="0"/>
              </a:rPr>
            </a:br>
            <a:r>
              <a:rPr lang="es-ES_tradnl" sz="2200" noProof="0" dirty="0">
                <a:solidFill>
                  <a:srgbClr val="002060"/>
                </a:solidFill>
                <a:latin typeface="Helvetica" charset="0"/>
                <a:ea typeface="Helvetica" charset="0"/>
                <a:cs typeface="Helvetica" charset="0"/>
              </a:rPr>
              <a:t>Discuta argumentos y ejemplos que apoyan y se oponen a cada afirmación. No hay ”correcto”</a:t>
            </a:r>
            <a:r>
              <a:rPr lang="es-ES_tradnl" sz="2200" dirty="0">
                <a:solidFill>
                  <a:srgbClr val="002060"/>
                </a:solidFill>
                <a:latin typeface="Helvetica" charset="0"/>
                <a:ea typeface="Helvetica" charset="0"/>
                <a:cs typeface="Helvetica" charset="0"/>
              </a:rPr>
              <a:t> o </a:t>
            </a:r>
            <a:r>
              <a:rPr lang="es-ES_tradnl" sz="2200" noProof="0" dirty="0">
                <a:solidFill>
                  <a:srgbClr val="002060"/>
                </a:solidFill>
                <a:latin typeface="Helvetica" charset="0"/>
                <a:ea typeface="Helvetica" charset="0"/>
                <a:cs typeface="Helvetica" charset="0"/>
              </a:rPr>
              <a:t>”erróneo”.</a:t>
            </a:r>
            <a:br>
              <a:rPr lang="es-ES_tradnl" sz="2200" noProof="0" dirty="0">
                <a:solidFill>
                  <a:srgbClr val="002060"/>
                </a:solidFill>
                <a:latin typeface="Helvetica" charset="0"/>
                <a:ea typeface="Helvetica" charset="0"/>
                <a:cs typeface="Helvetica" charset="0"/>
              </a:rPr>
            </a:br>
            <a:r>
              <a:rPr lang="es-ES_tradnl" sz="2000" dirty="0">
                <a:solidFill>
                  <a:srgbClr val="002060"/>
                </a:solidFill>
                <a:latin typeface="Helvetica" charset="0"/>
                <a:ea typeface="Helvetica" charset="0"/>
                <a:cs typeface="Helvetica" charset="0"/>
              </a:rPr>
              <a:t>Esto funciona bien cuando los participantes se dividen en grupos pequeños.</a:t>
            </a:r>
            <a:endParaRPr lang="es-ES_tradnl" sz="2000" noProof="0" dirty="0">
              <a:solidFill>
                <a:srgbClr val="002060"/>
              </a:solidFill>
              <a:latin typeface="Helvetica" charset="0"/>
              <a:ea typeface="Helvetica" charset="0"/>
              <a:cs typeface="Helvetica" charset="0"/>
            </a:endParaRPr>
          </a:p>
        </p:txBody>
      </p:sp>
      <p:sp>
        <p:nvSpPr>
          <p:cNvPr id="6" name="Content Placeholder 5"/>
          <p:cNvSpPr>
            <a:spLocks noGrp="1"/>
          </p:cNvSpPr>
          <p:nvPr>
            <p:ph sz="quarter" idx="1"/>
          </p:nvPr>
        </p:nvSpPr>
        <p:spPr>
          <a:xfrm>
            <a:off x="914400" y="2252870"/>
            <a:ext cx="7772400" cy="4376530"/>
          </a:xfrm>
        </p:spPr>
        <p:txBody>
          <a:bodyPr>
            <a:normAutofit/>
          </a:bodyPr>
          <a:lstStyle/>
          <a:p>
            <a:pPr marL="457200" indent="-457200">
              <a:buAutoNum type="arabicPeriod"/>
            </a:pPr>
            <a:r>
              <a:rPr lang="es-ES_tradnl" sz="2000" noProof="0" dirty="0">
                <a:latin typeface="Helvetica" charset="0"/>
                <a:ea typeface="Helvetica" charset="0"/>
                <a:cs typeface="Helvetica" charset="0"/>
              </a:rPr>
              <a:t>La RS solo tiene sentido cuando hay un claro argumento de negocios – justificación económica en términos de ganancias incrementadas.</a:t>
            </a:r>
          </a:p>
          <a:p>
            <a:pPr marL="457200" indent="-457200">
              <a:buAutoNum type="arabicPeriod"/>
            </a:pPr>
            <a:r>
              <a:rPr lang="es-ES_tradnl" sz="2000" dirty="0">
                <a:latin typeface="Helvetica" charset="0"/>
                <a:ea typeface="Helvetica" charset="0"/>
                <a:cs typeface="Helvetica" charset="0"/>
              </a:rPr>
              <a:t>La RS impulsa a las compañías y otras organizaciones a que tomen las obligaciones y responsabilidades que deberían ser realizadas por los gobiernos.</a:t>
            </a:r>
          </a:p>
          <a:p>
            <a:pPr marL="457200" indent="-457200">
              <a:buAutoNum type="arabicPeriod"/>
            </a:pPr>
            <a:r>
              <a:rPr lang="es-ES_tradnl" sz="2000" noProof="0" dirty="0">
                <a:latin typeface="Helvetica" charset="0"/>
                <a:ea typeface="Helvetica" charset="0"/>
                <a:cs typeface="Helvetica" charset="0"/>
              </a:rPr>
              <a:t>Cualquiera puede volverse más socialmente responsable, aun cuando otros en sus esferas de influencia, p. ej. proveedores, comunidades, clientes, trabajadores, no lo son.</a:t>
            </a:r>
          </a:p>
          <a:p>
            <a:pPr marL="457200" indent="-457200">
              <a:buAutoNum type="arabicPeriod"/>
            </a:pPr>
            <a:r>
              <a:rPr lang="es-ES_tradnl" sz="2000" dirty="0">
                <a:latin typeface="Helvetica" charset="0"/>
                <a:ea typeface="Helvetica" charset="0"/>
                <a:cs typeface="Helvetica" charset="0"/>
              </a:rPr>
              <a:t>Integrar a ISO 26000 con las operaciones de una organización es retador, mas no imposible.</a:t>
            </a:r>
            <a:br>
              <a:rPr lang="es-ES_tradnl" sz="2000" noProof="0" dirty="0">
                <a:latin typeface="Helvetica" charset="0"/>
                <a:ea typeface="Helvetica" charset="0"/>
                <a:cs typeface="Helvetica" charset="0"/>
              </a:rPr>
            </a:br>
            <a:endParaRPr lang="es-ES_tradnl" sz="2000" noProof="0" dirty="0">
              <a:latin typeface="Helvetica" charset="0"/>
              <a:ea typeface="Helvetica" charset="0"/>
              <a:cs typeface="Helvetica" charset="0"/>
            </a:endParaRPr>
          </a:p>
          <a:p>
            <a:pPr>
              <a:buNone/>
            </a:pPr>
            <a:endParaRPr lang="es-ES_tradnl" sz="2000" noProof="0" dirty="0">
              <a:latin typeface="Helvetica" charset="0"/>
              <a:ea typeface="Helvetica" charset="0"/>
              <a:cs typeface="Helvetica" charset="0"/>
            </a:endParaRPr>
          </a:p>
        </p:txBody>
      </p:sp>
    </p:spTree>
    <p:extLst>
      <p:ext uri="{BB962C8B-B14F-4D97-AF65-F5344CB8AC3E}">
        <p14:creationId xmlns:p14="http://schemas.microsoft.com/office/powerpoint/2010/main" val="31759206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165" y="606973"/>
            <a:ext cx="7772400" cy="1002792"/>
          </a:xfrm>
        </p:spPr>
        <p:txBody>
          <a:bodyPr/>
          <a:lstStyle/>
          <a:p>
            <a:r>
              <a:rPr lang="es-ES_tradnl" sz="5000" dirty="0">
                <a:solidFill>
                  <a:srgbClr val="0070C0"/>
                </a:solidFill>
                <a:latin typeface="Helvetica" charset="0"/>
                <a:ea typeface="Helvetica" charset="0"/>
                <a:cs typeface="Helvetica" charset="0"/>
              </a:rPr>
              <a:t>Apéndice</a:t>
            </a:r>
            <a:endParaRPr lang="es-ES_tradnl" sz="5000" noProof="0" dirty="0">
              <a:ln>
                <a:noFill/>
              </a:ln>
              <a:solidFill>
                <a:srgbClr val="0070C0"/>
              </a:solidFill>
              <a:latin typeface="Helvetica" charset="0"/>
              <a:ea typeface="Helvetica" charset="0"/>
              <a:cs typeface="Helvetica" charset="0"/>
            </a:endParaRPr>
          </a:p>
        </p:txBody>
      </p:sp>
      <p:sp>
        <p:nvSpPr>
          <p:cNvPr id="5" name="Text Placeholder 4"/>
          <p:cNvSpPr>
            <a:spLocks noGrp="1"/>
          </p:cNvSpPr>
          <p:nvPr>
            <p:ph type="body" idx="1"/>
          </p:nvPr>
        </p:nvSpPr>
        <p:spPr>
          <a:xfrm>
            <a:off x="675017" y="1883980"/>
            <a:ext cx="7772400" cy="2133600"/>
          </a:xfrm>
        </p:spPr>
        <p:txBody>
          <a:bodyPr>
            <a:normAutofit fontScale="92500" lnSpcReduction="10000"/>
          </a:bodyPr>
          <a:lstStyle/>
          <a:p>
            <a:pPr>
              <a:buFont typeface="Arial" pitchFamily="34" charset="0"/>
              <a:buChar char="•"/>
            </a:pPr>
            <a:r>
              <a:rPr lang="es-ES_tradnl" sz="2800" noProof="0" dirty="0">
                <a:latin typeface="Helvetica" charset="0"/>
                <a:ea typeface="Helvetica" charset="0"/>
                <a:cs typeface="Helvetica" charset="0"/>
              </a:rPr>
              <a:t>  </a:t>
            </a:r>
            <a:r>
              <a:rPr lang="es-ES_tradnl" noProof="0" dirty="0">
                <a:latin typeface="Helvetica" charset="0"/>
                <a:ea typeface="Helvetica" charset="0"/>
                <a:cs typeface="Helvetica" charset="0"/>
              </a:rPr>
              <a:t>Más sobre ISO</a:t>
            </a:r>
          </a:p>
          <a:p>
            <a:pPr>
              <a:buFont typeface="Arial" pitchFamily="34" charset="0"/>
              <a:buChar char="•"/>
            </a:pPr>
            <a:r>
              <a:rPr lang="es-ES_tradnl" dirty="0">
                <a:latin typeface="Helvetica" charset="0"/>
                <a:ea typeface="Helvetica" charset="0"/>
                <a:cs typeface="Helvetica" charset="0"/>
              </a:rPr>
              <a:t>   Más sobre el proceso de múltiples partes interesadas del Grupo de Trabajo sobre Responsabilidad Social que desarrolló ISO 26000</a:t>
            </a:r>
          </a:p>
          <a:p>
            <a:pPr>
              <a:buFont typeface="Arial" pitchFamily="34" charset="0"/>
              <a:buChar char="•"/>
            </a:pPr>
            <a:r>
              <a:rPr lang="es-ES_tradnl" noProof="0" dirty="0">
                <a:latin typeface="Helvetica" charset="0"/>
                <a:ea typeface="Helvetica" charset="0"/>
                <a:cs typeface="Helvetica" charset="0"/>
              </a:rPr>
              <a:t>   Más sobre las Materias Fundamentales: lista completa de asuntos.</a:t>
            </a:r>
          </a:p>
        </p:txBody>
      </p:sp>
    </p:spTree>
    <p:extLst>
      <p:ext uri="{BB962C8B-B14F-4D97-AF65-F5344CB8AC3E}">
        <p14:creationId xmlns:p14="http://schemas.microsoft.com/office/powerpoint/2010/main" val="11289987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41556"/>
            <a:ext cx="7886700" cy="1325563"/>
          </a:xfrm>
        </p:spPr>
        <p:txBody>
          <a:bodyPr>
            <a:normAutofit/>
          </a:bodyPr>
          <a:lstStyle/>
          <a:p>
            <a:r>
              <a:rPr lang="es-ES_tradnl" sz="3600" noProof="0" dirty="0">
                <a:solidFill>
                  <a:srgbClr val="0070C0"/>
                </a:solidFill>
                <a:latin typeface="Helvetica" charset="0"/>
                <a:ea typeface="Helvetica" charset="0"/>
                <a:cs typeface="Helvetica" charset="0"/>
              </a:rPr>
              <a:t>Más sobre ISO, </a:t>
            </a:r>
            <a:r>
              <a:rPr lang="es-ES_tradnl" sz="3600" noProof="0" dirty="0" err="1">
                <a:solidFill>
                  <a:srgbClr val="0070C0"/>
                </a:solidFill>
                <a:latin typeface="Helvetica" charset="0"/>
                <a:ea typeface="Helvetica" charset="0"/>
                <a:cs typeface="Helvetica" charset="0"/>
              </a:rPr>
              <a:t>www.iso.org</a:t>
            </a:r>
            <a:endParaRPr lang="es-ES_tradnl" sz="3600" noProof="0" dirty="0">
              <a:solidFill>
                <a:srgbClr val="0070C0"/>
              </a:solidFill>
              <a:latin typeface="Helvetica" charset="0"/>
              <a:ea typeface="Helvetica" charset="0"/>
              <a:cs typeface="Helvetica" charset="0"/>
            </a:endParaRPr>
          </a:p>
        </p:txBody>
      </p:sp>
      <p:sp>
        <p:nvSpPr>
          <p:cNvPr id="4" name="Content Placeholder 3"/>
          <p:cNvSpPr>
            <a:spLocks noGrp="1"/>
          </p:cNvSpPr>
          <p:nvPr>
            <p:ph sz="quarter" idx="1"/>
          </p:nvPr>
        </p:nvSpPr>
        <p:spPr>
          <a:xfrm>
            <a:off x="914400" y="1371600"/>
            <a:ext cx="7772400" cy="4953000"/>
          </a:xfrm>
        </p:spPr>
        <p:txBody>
          <a:bodyPr>
            <a:noAutofit/>
          </a:bodyPr>
          <a:lstStyle/>
          <a:p>
            <a:r>
              <a:rPr lang="es-ES_tradnl" sz="1800" noProof="0" dirty="0">
                <a:latin typeface="Helvetica" charset="0"/>
                <a:ea typeface="Helvetica" charset="0"/>
                <a:cs typeface="Helvetica" charset="0"/>
              </a:rPr>
              <a:t>La Organización Internacional para la Normalización (ISO) es una organización independiente, no gubernamental, y el más grande desarrollador de estándares internacionales voluntarios en el mundo, según criterios de relevancia global y de mercados.</a:t>
            </a:r>
          </a:p>
          <a:p>
            <a:r>
              <a:rPr lang="es-ES_tradnl" sz="1800" noProof="0" dirty="0">
                <a:latin typeface="Helvetica" charset="0"/>
                <a:ea typeface="Helvetica" charset="0"/>
                <a:cs typeface="Helvetica" charset="0"/>
              </a:rPr>
              <a:t>Fundada en 1947, ISO tiene más de 160 miembros, uno por país miembro (organismos nacionales de normalización u </a:t>
            </a:r>
            <a:r>
              <a:rPr lang="es-ES_tradnl" sz="1800" noProof="0" dirty="0" err="1">
                <a:latin typeface="Helvetica" charset="0"/>
                <a:ea typeface="Helvetica" charset="0"/>
                <a:cs typeface="Helvetica" charset="0"/>
              </a:rPr>
              <a:t>ONNs</a:t>
            </a:r>
            <a:r>
              <a:rPr lang="es-ES_tradnl" sz="1800" noProof="0" dirty="0">
                <a:latin typeface="Helvetica" charset="0"/>
                <a:ea typeface="Helvetica" charset="0"/>
                <a:cs typeface="Helvetica" charset="0"/>
              </a:rPr>
              <a:t>) coordinados por una Secretaría Central basada en Ginebra, Suiza. Aproximadamente 75% de los miembros de ISO son </a:t>
            </a:r>
            <a:r>
              <a:rPr lang="es-ES_tradnl" sz="1800" noProof="0" dirty="0" err="1">
                <a:latin typeface="Helvetica" charset="0"/>
                <a:ea typeface="Helvetica" charset="0"/>
                <a:cs typeface="Helvetica" charset="0"/>
              </a:rPr>
              <a:t>ONNs</a:t>
            </a:r>
            <a:r>
              <a:rPr lang="es-ES_tradnl" sz="1800" noProof="0" dirty="0">
                <a:latin typeface="Helvetica" charset="0"/>
                <a:ea typeface="Helvetica" charset="0"/>
                <a:cs typeface="Helvetica" charset="0"/>
              </a:rPr>
              <a:t> de países en desarrollo.</a:t>
            </a:r>
          </a:p>
          <a:p>
            <a:r>
              <a:rPr lang="es-ES_tradnl" sz="1800" dirty="0">
                <a:latin typeface="Helvetica" charset="0"/>
                <a:ea typeface="Helvetica" charset="0"/>
                <a:cs typeface="Helvetica" charset="0"/>
              </a:rPr>
              <a:t>Los estándares de ISO (más de 20 mil) están diseñados para impulsar el comercio internacional, y la seguridad y la calidad en la creación y producción de bienes y servicios.</a:t>
            </a:r>
            <a:endParaRPr lang="es-ES_tradnl" sz="1800" noProof="0" dirty="0">
              <a:latin typeface="Helvetica" charset="0"/>
              <a:ea typeface="Helvetica" charset="0"/>
              <a:cs typeface="Helvetica" charset="0"/>
            </a:endParaRPr>
          </a:p>
          <a:p>
            <a:r>
              <a:rPr lang="es-ES_tradnl" sz="1800" noProof="0" dirty="0">
                <a:latin typeface="Helvetica" charset="0"/>
                <a:ea typeface="Helvetica" charset="0"/>
                <a:cs typeface="Helvetica" charset="0"/>
              </a:rPr>
              <a:t>Hay diferentes tipos de estándares de ISO, p. ej. especificaciones, medidas, guías, evaluaciones, procesos y sistemas de gestión.</a:t>
            </a:r>
          </a:p>
          <a:p>
            <a:r>
              <a:rPr lang="es-ES_tradnl" sz="1800" noProof="0" dirty="0">
                <a:latin typeface="Helvetica" charset="0"/>
                <a:ea typeface="Helvetica" charset="0"/>
                <a:cs typeface="Helvetica" charset="0"/>
              </a:rPr>
              <a:t>ISO se relaciona con la sostenibilidad: </a:t>
            </a:r>
            <a:r>
              <a:rPr lang="es-ES_tradnl" sz="1800" noProof="0" dirty="0">
                <a:latin typeface="Helvetica" charset="0"/>
                <a:ea typeface="Helvetica" charset="0"/>
                <a:cs typeface="Helvetica" charset="0"/>
                <a:hlinkClick r:id="rId3"/>
              </a:rPr>
              <a:t>http://www.iso.org/iso/home/news_index/iso-in-action/sustainable_development.htm</a:t>
            </a:r>
            <a:r>
              <a:rPr lang="es-ES_tradnl" sz="1800" noProof="0" dirty="0">
                <a:latin typeface="Helvetica" charset="0"/>
                <a:ea typeface="Helvetica" charset="0"/>
                <a:cs typeface="Helvetica" charset="0"/>
              </a:rPr>
              <a:t> </a:t>
            </a:r>
          </a:p>
        </p:txBody>
      </p:sp>
    </p:spTree>
    <p:extLst>
      <p:ext uri="{BB962C8B-B14F-4D97-AF65-F5344CB8AC3E}">
        <p14:creationId xmlns:p14="http://schemas.microsoft.com/office/powerpoint/2010/main" val="3640606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14400" y="609600"/>
            <a:ext cx="8229600" cy="685800"/>
          </a:xfrm>
        </p:spPr>
        <p:txBody>
          <a:bodyPr>
            <a:noAutofit/>
          </a:bodyPr>
          <a:lstStyle/>
          <a:p>
            <a:r>
              <a:rPr lang="es-ES_tradnl" sz="3200" dirty="0">
                <a:solidFill>
                  <a:schemeClr val="accent1">
                    <a:lumMod val="75000"/>
                  </a:schemeClr>
                </a:solidFill>
                <a:latin typeface="Helvetica" charset="0"/>
                <a:ea typeface="Helvetica" charset="0"/>
                <a:cs typeface="Helvetica" charset="0"/>
              </a:rPr>
              <a:t>Más sobre el proceso de desarrollo de ISO 26000 con múltiples partes interesadas</a:t>
            </a:r>
            <a:br>
              <a:rPr lang="es-ES_tradnl" sz="3200" noProof="0" dirty="0">
                <a:solidFill>
                  <a:schemeClr val="accent1">
                    <a:lumMod val="75000"/>
                  </a:schemeClr>
                </a:solidFill>
                <a:latin typeface="Helvetica" charset="0"/>
                <a:ea typeface="Helvetica" charset="0"/>
                <a:cs typeface="Helvetica" charset="0"/>
              </a:rPr>
            </a:br>
            <a:r>
              <a:rPr lang="es-ES_tradnl" sz="3200" noProof="0" dirty="0" err="1">
                <a:solidFill>
                  <a:schemeClr val="accent1">
                    <a:lumMod val="75000"/>
                  </a:schemeClr>
                </a:solidFill>
                <a:latin typeface="Helvetica" charset="0"/>
                <a:ea typeface="Helvetica" charset="0"/>
                <a:cs typeface="Helvetica" charset="0"/>
              </a:rPr>
              <a:t>www.iso.org</a:t>
            </a:r>
            <a:r>
              <a:rPr lang="es-ES_tradnl" sz="3200" noProof="0" dirty="0">
                <a:solidFill>
                  <a:schemeClr val="accent1">
                    <a:lumMod val="75000"/>
                  </a:schemeClr>
                </a:solidFill>
                <a:latin typeface="Helvetica" charset="0"/>
                <a:ea typeface="Helvetica" charset="0"/>
                <a:cs typeface="Helvetica" charset="0"/>
              </a:rPr>
              <a:t>/</a:t>
            </a:r>
            <a:r>
              <a:rPr lang="es-ES_tradnl" sz="3200" noProof="0" dirty="0" err="1">
                <a:solidFill>
                  <a:schemeClr val="accent1">
                    <a:lumMod val="75000"/>
                  </a:schemeClr>
                </a:solidFill>
                <a:latin typeface="Helvetica" charset="0"/>
                <a:ea typeface="Helvetica" charset="0"/>
                <a:cs typeface="Helvetica" charset="0"/>
              </a:rPr>
              <a:t>wgsr</a:t>
            </a:r>
            <a:endParaRPr lang="es-ES_tradnl" sz="3200" noProof="0" dirty="0">
              <a:solidFill>
                <a:schemeClr val="accent1">
                  <a:lumMod val="75000"/>
                </a:schemeClr>
              </a:solidFill>
              <a:latin typeface="Helvetica" charset="0"/>
              <a:ea typeface="Helvetica" charset="0"/>
              <a:cs typeface="Helvetica" charset="0"/>
            </a:endParaRPr>
          </a:p>
        </p:txBody>
      </p:sp>
      <p:sp>
        <p:nvSpPr>
          <p:cNvPr id="10" name="Content Placeholder 9"/>
          <p:cNvSpPr>
            <a:spLocks noGrp="1"/>
          </p:cNvSpPr>
          <p:nvPr>
            <p:ph idx="1"/>
          </p:nvPr>
        </p:nvSpPr>
        <p:spPr>
          <a:xfrm>
            <a:off x="914400" y="1695451"/>
            <a:ext cx="7772400" cy="4660900"/>
          </a:xfrm>
        </p:spPr>
        <p:txBody>
          <a:bodyPr>
            <a:noAutofit/>
          </a:bodyPr>
          <a:lstStyle/>
          <a:p>
            <a:r>
              <a:rPr lang="es-ES_tradnl" sz="1600" dirty="0">
                <a:latin typeface="Helvetica" charset="0"/>
                <a:ea typeface="Helvetica" charset="0"/>
                <a:cs typeface="Helvetica" charset="0"/>
              </a:rPr>
              <a:t>Fue negociado internacionalmente a través del método de consenso de ISO, consultando con múltiples partes interesadas en un proceso que tomó más de cinco años (2005-2010). Un Grupo de Trabajo que involucró a más de 450 representantes de 100 países y 40 organizaciones internacionales.</a:t>
            </a:r>
          </a:p>
          <a:p>
            <a:r>
              <a:rPr lang="es-ES_tradnl" sz="1600" dirty="0">
                <a:latin typeface="Helvetica" charset="0"/>
                <a:ea typeface="Helvetica" charset="0"/>
                <a:cs typeface="Helvetica" charset="0"/>
              </a:rPr>
              <a:t>Hubo re</a:t>
            </a:r>
            <a:r>
              <a:rPr lang="es-ES_tradnl" sz="1600" noProof="0" dirty="0">
                <a:latin typeface="Helvetica" charset="0"/>
                <a:ea typeface="Helvetica" charset="0"/>
                <a:cs typeface="Helvetica" charset="0"/>
              </a:rPr>
              <a:t>presentantes de países desarrollados y en desarrollo.</a:t>
            </a:r>
          </a:p>
          <a:p>
            <a:r>
              <a:rPr lang="es-ES_tradnl" sz="1600" dirty="0">
                <a:latin typeface="Helvetica" charset="0"/>
                <a:ea typeface="Helvetica" charset="0"/>
                <a:cs typeface="Helvetica" charset="0"/>
              </a:rPr>
              <a:t>Hubo representantes de 6 grupos de partes interesadas: industria, trabajo, consumidores, gobierno, </a:t>
            </a:r>
            <a:r>
              <a:rPr lang="es-ES_tradnl" sz="1600" dirty="0" err="1">
                <a:latin typeface="Helvetica" charset="0"/>
                <a:ea typeface="Helvetica" charset="0"/>
                <a:cs typeface="Helvetica" charset="0"/>
              </a:rPr>
              <a:t>ONGs</a:t>
            </a:r>
            <a:r>
              <a:rPr lang="es-ES_tradnl" sz="1600" dirty="0">
                <a:latin typeface="Helvetica" charset="0"/>
                <a:ea typeface="Helvetica" charset="0"/>
                <a:cs typeface="Helvetica" charset="0"/>
              </a:rPr>
              <a:t> y SAIO (servicio, apoyo, investigación y otros).</a:t>
            </a:r>
          </a:p>
          <a:p>
            <a:r>
              <a:rPr lang="es-ES_tradnl" sz="1600" noProof="0" dirty="0">
                <a:latin typeface="Helvetica" charset="0"/>
                <a:ea typeface="Helvetica" charset="0"/>
                <a:cs typeface="Helvetica" charset="0"/>
              </a:rPr>
              <a:t>Se hizo una provisión específica para llegar a un balance de géneros, incluyendo al liderazgo.</a:t>
            </a:r>
          </a:p>
          <a:p>
            <a:r>
              <a:rPr lang="es-ES_tradnl" sz="1600" dirty="0">
                <a:latin typeface="Helvetica" charset="0"/>
                <a:ea typeface="Helvetica" charset="0"/>
                <a:cs typeface="Helvetica" charset="0"/>
              </a:rPr>
              <a:t>El liderazgo del proceso entero y de los comités dentro del Grupo de Trabajo siguió un proceso de “combinación/representación balanceada”: representantes de un país desarrollado y uno en desarrollo compartieron las responsabilidades de liderazgo. Para el Grupo de Trabajo entero, el liderazgo lo compartieron Brasil y Suecia (ABNT y SIS, sus organismos nacionales de normalización).</a:t>
            </a:r>
          </a:p>
          <a:p>
            <a:r>
              <a:rPr lang="es-ES_tradnl" sz="1600" noProof="0" dirty="0">
                <a:latin typeface="Helvetica" charset="0"/>
                <a:ea typeface="Helvetica" charset="0"/>
                <a:cs typeface="Helvetica" charset="0"/>
              </a:rPr>
              <a:t>Muchos países participantes replicaron el proceso internacional a través de sus comités espejo nacionales.</a:t>
            </a:r>
          </a:p>
        </p:txBody>
      </p:sp>
    </p:spTree>
    <p:extLst>
      <p:ext uri="{BB962C8B-B14F-4D97-AF65-F5344CB8AC3E}">
        <p14:creationId xmlns:p14="http://schemas.microsoft.com/office/powerpoint/2010/main" val="24372208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74638"/>
            <a:ext cx="7772400" cy="1477962"/>
          </a:xfrm>
        </p:spPr>
        <p:txBody>
          <a:bodyPr>
            <a:normAutofit fontScale="90000"/>
          </a:bodyPr>
          <a:lstStyle/>
          <a:p>
            <a:pPr algn="ctr"/>
            <a:r>
              <a:rPr lang="es-ES_tradnl" sz="3600" noProof="0" dirty="0">
                <a:solidFill>
                  <a:srgbClr val="0070C0"/>
                </a:solidFill>
                <a:latin typeface="Helvetica" charset="0"/>
                <a:ea typeface="Helvetica" charset="0"/>
                <a:cs typeface="Helvetica" charset="0"/>
              </a:rPr>
              <a:t>Lista completa de asuntos para las 7 Materias Fundamentales </a:t>
            </a:r>
            <a:br>
              <a:rPr lang="es-ES_tradnl" sz="3600" noProof="0" dirty="0">
                <a:solidFill>
                  <a:srgbClr val="0070C0"/>
                </a:solidFill>
                <a:latin typeface="Helvetica" charset="0"/>
                <a:ea typeface="Helvetica" charset="0"/>
                <a:cs typeface="Helvetica" charset="0"/>
              </a:rPr>
            </a:br>
            <a:r>
              <a:rPr lang="es-ES_tradnl" sz="2200" dirty="0">
                <a:latin typeface="Helvetica" charset="0"/>
                <a:ea typeface="Helvetica" charset="0"/>
                <a:cs typeface="Helvetica" charset="0"/>
              </a:rPr>
              <a:t>Cada tema tiene una definición y una descripción seguida por una lista de acciones y expectativas relacionadas</a:t>
            </a:r>
            <a:endParaRPr lang="es-ES_tradnl" sz="2200" noProof="0" dirty="0">
              <a:latin typeface="Helvetica" charset="0"/>
              <a:ea typeface="Helvetica" charset="0"/>
              <a:cs typeface="Helvetica" charset="0"/>
            </a:endParaRPr>
          </a:p>
        </p:txBody>
      </p:sp>
      <p:sp>
        <p:nvSpPr>
          <p:cNvPr id="6" name="Content Placeholder 5"/>
          <p:cNvSpPr>
            <a:spLocks noGrp="1"/>
          </p:cNvSpPr>
          <p:nvPr>
            <p:ph sz="quarter" idx="1"/>
          </p:nvPr>
        </p:nvSpPr>
        <p:spPr>
          <a:xfrm>
            <a:off x="218661" y="2110408"/>
            <a:ext cx="4444779" cy="3574775"/>
          </a:xfrm>
        </p:spPr>
        <p:txBody>
          <a:bodyPr>
            <a:normAutofit fontScale="47500" lnSpcReduction="20000"/>
          </a:bodyPr>
          <a:lstStyle/>
          <a:p>
            <a:pPr>
              <a:lnSpc>
                <a:spcPct val="120000"/>
              </a:lnSpc>
              <a:buNone/>
            </a:pPr>
            <a:r>
              <a:rPr lang="es-ES_tradnl" sz="2900" b="1" noProof="0" dirty="0">
                <a:latin typeface="Helvetica" charset="0"/>
                <a:ea typeface="Helvetica" charset="0"/>
                <a:cs typeface="Helvetica" charset="0"/>
              </a:rPr>
              <a:t>Gobernanza de la organización</a:t>
            </a:r>
          </a:p>
          <a:p>
            <a:pPr>
              <a:lnSpc>
                <a:spcPct val="120000"/>
              </a:lnSpc>
              <a:spcBef>
                <a:spcPts val="0"/>
              </a:spcBef>
            </a:pPr>
            <a:r>
              <a:rPr lang="es-ES_tradnl" sz="2900" noProof="0" dirty="0">
                <a:latin typeface="Helvetica" charset="0"/>
                <a:ea typeface="Helvetica" charset="0"/>
                <a:cs typeface="Helvetica" charset="0"/>
              </a:rPr>
              <a:t>Asunto 1: procesos y estructura de toma de decisiones</a:t>
            </a:r>
          </a:p>
          <a:p>
            <a:pPr>
              <a:lnSpc>
                <a:spcPct val="120000"/>
              </a:lnSpc>
              <a:spcBef>
                <a:spcPts val="0"/>
              </a:spcBef>
              <a:buNone/>
            </a:pPr>
            <a:endParaRPr lang="es-ES_tradnl" sz="2900" noProof="0" dirty="0">
              <a:latin typeface="Helvetica" charset="0"/>
              <a:ea typeface="Helvetica" charset="0"/>
              <a:cs typeface="Helvetica" charset="0"/>
            </a:endParaRPr>
          </a:p>
          <a:p>
            <a:pPr>
              <a:lnSpc>
                <a:spcPct val="120000"/>
              </a:lnSpc>
              <a:spcBef>
                <a:spcPts val="0"/>
              </a:spcBef>
              <a:buNone/>
            </a:pPr>
            <a:r>
              <a:rPr lang="es-ES_tradnl" sz="2900" b="1" dirty="0">
                <a:latin typeface="Helvetica" charset="0"/>
                <a:ea typeface="Helvetica" charset="0"/>
                <a:cs typeface="Helvetica" charset="0"/>
              </a:rPr>
              <a:t>Derechos humanos</a:t>
            </a:r>
          </a:p>
          <a:p>
            <a:pPr>
              <a:lnSpc>
                <a:spcPct val="120000"/>
              </a:lnSpc>
              <a:spcBef>
                <a:spcPts val="0"/>
              </a:spcBef>
            </a:pPr>
            <a:r>
              <a:rPr lang="es-ES_tradnl" sz="2900" dirty="0">
                <a:latin typeface="Helvetica" charset="0"/>
                <a:ea typeface="Helvetica" charset="0"/>
                <a:cs typeface="Helvetica" charset="0"/>
              </a:rPr>
              <a:t>Asunto 1: Debida diligencia</a:t>
            </a:r>
          </a:p>
          <a:p>
            <a:pPr>
              <a:lnSpc>
                <a:spcPct val="120000"/>
              </a:lnSpc>
              <a:spcBef>
                <a:spcPts val="0"/>
              </a:spcBef>
            </a:pPr>
            <a:r>
              <a:rPr lang="es-ES_tradnl" sz="2900" dirty="0">
                <a:latin typeface="Helvetica" charset="0"/>
                <a:ea typeface="Helvetica" charset="0"/>
                <a:cs typeface="Helvetica" charset="0"/>
              </a:rPr>
              <a:t>Asunto 2: Situaciones de riesgo para los derechos humanos</a:t>
            </a:r>
          </a:p>
          <a:p>
            <a:pPr>
              <a:lnSpc>
                <a:spcPct val="120000"/>
              </a:lnSpc>
              <a:spcBef>
                <a:spcPts val="0"/>
              </a:spcBef>
            </a:pPr>
            <a:r>
              <a:rPr lang="es-ES_tradnl" sz="2900" dirty="0">
                <a:latin typeface="Helvetica" charset="0"/>
                <a:ea typeface="Helvetica" charset="0"/>
                <a:cs typeface="Helvetica" charset="0"/>
              </a:rPr>
              <a:t>Asunto 3: Evitar la complicidad</a:t>
            </a:r>
          </a:p>
          <a:p>
            <a:pPr>
              <a:lnSpc>
                <a:spcPct val="120000"/>
              </a:lnSpc>
              <a:spcBef>
                <a:spcPts val="0"/>
              </a:spcBef>
            </a:pPr>
            <a:r>
              <a:rPr lang="es-ES_tradnl" sz="2900" dirty="0">
                <a:latin typeface="Helvetica" charset="0"/>
                <a:ea typeface="Helvetica" charset="0"/>
                <a:cs typeface="Helvetica" charset="0"/>
              </a:rPr>
              <a:t>Asunto 4: </a:t>
            </a:r>
            <a:r>
              <a:rPr lang="es-ES_tradnl" sz="2900" dirty="0" err="1">
                <a:latin typeface="Helvetica" charset="0"/>
                <a:ea typeface="Helvetica" charset="0"/>
                <a:cs typeface="Helvetica" charset="0"/>
              </a:rPr>
              <a:t>Resolución</a:t>
            </a:r>
            <a:r>
              <a:rPr lang="es-ES_tradnl" sz="2900" dirty="0">
                <a:latin typeface="Helvetica" charset="0"/>
                <a:ea typeface="Helvetica" charset="0"/>
                <a:cs typeface="Helvetica" charset="0"/>
              </a:rPr>
              <a:t> de reclamaciones</a:t>
            </a:r>
          </a:p>
          <a:p>
            <a:pPr>
              <a:lnSpc>
                <a:spcPct val="120000"/>
              </a:lnSpc>
              <a:spcBef>
                <a:spcPts val="0"/>
              </a:spcBef>
            </a:pPr>
            <a:r>
              <a:rPr lang="es-ES_tradnl" sz="2900" dirty="0">
                <a:latin typeface="Helvetica" charset="0"/>
                <a:ea typeface="Helvetica" charset="0"/>
                <a:cs typeface="Helvetica" charset="0"/>
              </a:rPr>
              <a:t>Asunto 5: </a:t>
            </a:r>
            <a:r>
              <a:rPr lang="es-ES_tradnl" sz="2900" dirty="0" err="1">
                <a:latin typeface="Helvetica" charset="0"/>
                <a:ea typeface="Helvetica" charset="0"/>
                <a:cs typeface="Helvetica" charset="0"/>
              </a:rPr>
              <a:t>Discriminación</a:t>
            </a:r>
            <a:r>
              <a:rPr lang="es-ES_tradnl" sz="2900" dirty="0">
                <a:latin typeface="Helvetica" charset="0"/>
                <a:ea typeface="Helvetica" charset="0"/>
                <a:cs typeface="Helvetica" charset="0"/>
              </a:rPr>
              <a:t> y grupos vulnerables</a:t>
            </a:r>
          </a:p>
          <a:p>
            <a:pPr>
              <a:lnSpc>
                <a:spcPct val="120000"/>
              </a:lnSpc>
              <a:spcBef>
                <a:spcPts val="0"/>
              </a:spcBef>
            </a:pPr>
            <a:r>
              <a:rPr lang="es-ES_tradnl" sz="2900" dirty="0">
                <a:latin typeface="Helvetica" charset="0"/>
                <a:ea typeface="Helvetica" charset="0"/>
                <a:cs typeface="Helvetica" charset="0"/>
              </a:rPr>
              <a:t>Asunto 6: Derechos civiles y </a:t>
            </a:r>
            <a:r>
              <a:rPr lang="es-ES_tradnl" sz="2900" dirty="0" err="1">
                <a:latin typeface="Helvetica" charset="0"/>
                <a:ea typeface="Helvetica" charset="0"/>
                <a:cs typeface="Helvetica" charset="0"/>
              </a:rPr>
              <a:t>políticos</a:t>
            </a:r>
            <a:endParaRPr lang="es-ES_tradnl" sz="2900" dirty="0">
              <a:latin typeface="Helvetica" charset="0"/>
              <a:ea typeface="Helvetica" charset="0"/>
              <a:cs typeface="Helvetica" charset="0"/>
            </a:endParaRPr>
          </a:p>
          <a:p>
            <a:pPr>
              <a:lnSpc>
                <a:spcPct val="120000"/>
              </a:lnSpc>
              <a:spcBef>
                <a:spcPts val="0"/>
              </a:spcBef>
            </a:pPr>
            <a:r>
              <a:rPr lang="es-ES_tradnl" sz="2900" dirty="0">
                <a:latin typeface="Helvetica" charset="0"/>
                <a:ea typeface="Helvetica" charset="0"/>
                <a:cs typeface="Helvetica" charset="0"/>
              </a:rPr>
              <a:t>Asunto 7: Derechos </a:t>
            </a:r>
            <a:r>
              <a:rPr lang="es-ES_tradnl" sz="2900" dirty="0" err="1">
                <a:latin typeface="Helvetica" charset="0"/>
                <a:ea typeface="Helvetica" charset="0"/>
                <a:cs typeface="Helvetica" charset="0"/>
              </a:rPr>
              <a:t>económicos</a:t>
            </a:r>
            <a:r>
              <a:rPr lang="es-ES_tradnl" sz="2900" dirty="0">
                <a:latin typeface="Helvetica" charset="0"/>
                <a:ea typeface="Helvetica" charset="0"/>
                <a:cs typeface="Helvetica" charset="0"/>
              </a:rPr>
              <a:t>, sociales y culturales</a:t>
            </a:r>
          </a:p>
          <a:p>
            <a:pPr>
              <a:lnSpc>
                <a:spcPct val="120000"/>
              </a:lnSpc>
              <a:spcBef>
                <a:spcPts val="0"/>
              </a:spcBef>
            </a:pPr>
            <a:r>
              <a:rPr lang="es-ES_tradnl" sz="2900" dirty="0">
                <a:latin typeface="Helvetica" charset="0"/>
                <a:ea typeface="Helvetica" charset="0"/>
                <a:cs typeface="Helvetica" charset="0"/>
              </a:rPr>
              <a:t>Asunto 8: Principios y derechos fundamentales en el trabajo</a:t>
            </a:r>
          </a:p>
        </p:txBody>
      </p:sp>
      <p:sp>
        <p:nvSpPr>
          <p:cNvPr id="7" name="Content Placeholder 6"/>
          <p:cNvSpPr>
            <a:spLocks noGrp="1"/>
          </p:cNvSpPr>
          <p:nvPr>
            <p:ph sz="quarter" idx="2"/>
          </p:nvPr>
        </p:nvSpPr>
        <p:spPr>
          <a:xfrm>
            <a:off x="4810539" y="2448337"/>
            <a:ext cx="4333461" cy="3574775"/>
          </a:xfrm>
        </p:spPr>
        <p:txBody>
          <a:bodyPr>
            <a:normAutofit fontScale="47500" lnSpcReduction="20000"/>
          </a:bodyPr>
          <a:lstStyle/>
          <a:p>
            <a:pPr marL="0" indent="0">
              <a:buNone/>
            </a:pPr>
            <a:r>
              <a:rPr lang="es-ES_tradnl" b="1" dirty="0" err="1">
                <a:latin typeface="Helvetica" charset="0"/>
                <a:ea typeface="Helvetica" charset="0"/>
                <a:cs typeface="Helvetica" charset="0"/>
              </a:rPr>
              <a:t>Prácticas</a:t>
            </a:r>
            <a:r>
              <a:rPr lang="es-ES_tradnl" b="1" dirty="0">
                <a:latin typeface="Helvetica" charset="0"/>
                <a:ea typeface="Helvetica" charset="0"/>
                <a:cs typeface="Helvetica" charset="0"/>
              </a:rPr>
              <a:t> laborales</a:t>
            </a:r>
          </a:p>
          <a:p>
            <a:r>
              <a:rPr lang="es-ES_tradnl" dirty="0">
                <a:latin typeface="Helvetica" charset="0"/>
                <a:ea typeface="Helvetica" charset="0"/>
                <a:cs typeface="Helvetica" charset="0"/>
              </a:rPr>
              <a:t>Asunto 1: Trabajo y relaciones laborales</a:t>
            </a:r>
          </a:p>
          <a:p>
            <a:r>
              <a:rPr lang="es-ES_tradnl" dirty="0">
                <a:latin typeface="Helvetica" charset="0"/>
                <a:ea typeface="Helvetica" charset="0"/>
                <a:cs typeface="Helvetica" charset="0"/>
              </a:rPr>
              <a:t>Asunto 2: Condiciones de trabajo y </a:t>
            </a:r>
            <a:r>
              <a:rPr lang="es-ES_tradnl" dirty="0" err="1">
                <a:latin typeface="Helvetica" charset="0"/>
                <a:ea typeface="Helvetica" charset="0"/>
                <a:cs typeface="Helvetica" charset="0"/>
              </a:rPr>
              <a:t>protección</a:t>
            </a:r>
            <a:r>
              <a:rPr lang="es-ES_tradnl" dirty="0">
                <a:latin typeface="Helvetica" charset="0"/>
                <a:ea typeface="Helvetica" charset="0"/>
                <a:cs typeface="Helvetica" charset="0"/>
              </a:rPr>
              <a:t> social</a:t>
            </a:r>
          </a:p>
          <a:p>
            <a:r>
              <a:rPr lang="es-ES_tradnl" dirty="0">
                <a:latin typeface="Helvetica" charset="0"/>
                <a:ea typeface="Helvetica" charset="0"/>
                <a:cs typeface="Helvetica" charset="0"/>
              </a:rPr>
              <a:t>Asunto 3: </a:t>
            </a:r>
            <a:r>
              <a:rPr lang="es-ES_tradnl" dirty="0" err="1">
                <a:latin typeface="Helvetica" charset="0"/>
                <a:ea typeface="Helvetica" charset="0"/>
                <a:cs typeface="Helvetica" charset="0"/>
              </a:rPr>
              <a:t>Diálogo</a:t>
            </a:r>
            <a:r>
              <a:rPr lang="es-ES_tradnl" dirty="0">
                <a:latin typeface="Helvetica" charset="0"/>
                <a:ea typeface="Helvetica" charset="0"/>
                <a:cs typeface="Helvetica" charset="0"/>
              </a:rPr>
              <a:t> social</a:t>
            </a:r>
          </a:p>
          <a:p>
            <a:r>
              <a:rPr lang="es-ES_tradnl" dirty="0">
                <a:latin typeface="Helvetica" charset="0"/>
                <a:ea typeface="Helvetica" charset="0"/>
                <a:cs typeface="Helvetica" charset="0"/>
              </a:rPr>
              <a:t>Asunto 4: Salud y seguridad en el trabajo</a:t>
            </a:r>
          </a:p>
          <a:p>
            <a:r>
              <a:rPr lang="es-ES_tradnl" dirty="0">
                <a:latin typeface="Helvetica" charset="0"/>
                <a:ea typeface="Helvetica" charset="0"/>
                <a:cs typeface="Helvetica" charset="0"/>
              </a:rPr>
              <a:t>Asunto 5: Desarrollo humano y </a:t>
            </a:r>
            <a:r>
              <a:rPr lang="es-ES_tradnl" dirty="0" err="1">
                <a:latin typeface="Helvetica" charset="0"/>
                <a:ea typeface="Helvetica" charset="0"/>
                <a:cs typeface="Helvetica" charset="0"/>
              </a:rPr>
              <a:t>formación</a:t>
            </a:r>
            <a:r>
              <a:rPr lang="es-ES_tradnl" dirty="0">
                <a:latin typeface="Helvetica" charset="0"/>
                <a:ea typeface="Helvetica" charset="0"/>
                <a:cs typeface="Helvetica" charset="0"/>
              </a:rPr>
              <a:t> en el lugar de trabajo</a:t>
            </a:r>
          </a:p>
          <a:p>
            <a:endParaRPr lang="es-ES_tradnl" dirty="0">
              <a:latin typeface="Helvetica" charset="0"/>
              <a:ea typeface="Helvetica" charset="0"/>
              <a:cs typeface="Helvetica" charset="0"/>
            </a:endParaRPr>
          </a:p>
          <a:p>
            <a:pPr marL="0" indent="0">
              <a:buNone/>
            </a:pPr>
            <a:r>
              <a:rPr lang="es-ES_tradnl" b="1" dirty="0">
                <a:latin typeface="Helvetica" charset="0"/>
                <a:ea typeface="Helvetica" charset="0"/>
                <a:cs typeface="Helvetica" charset="0"/>
              </a:rPr>
              <a:t>Medio ambiente</a:t>
            </a:r>
          </a:p>
          <a:p>
            <a:r>
              <a:rPr lang="es-ES_tradnl" dirty="0">
                <a:latin typeface="Helvetica" charset="0"/>
                <a:ea typeface="Helvetica" charset="0"/>
                <a:cs typeface="Helvetica" charset="0"/>
              </a:rPr>
              <a:t>Asunto 1: </a:t>
            </a:r>
            <a:r>
              <a:rPr lang="es-ES_tradnl" dirty="0" err="1">
                <a:latin typeface="Helvetica" charset="0"/>
                <a:ea typeface="Helvetica" charset="0"/>
                <a:cs typeface="Helvetica" charset="0"/>
              </a:rPr>
              <a:t>Prevención</a:t>
            </a:r>
            <a:r>
              <a:rPr lang="es-ES_tradnl" dirty="0">
                <a:latin typeface="Helvetica" charset="0"/>
                <a:ea typeface="Helvetica" charset="0"/>
                <a:cs typeface="Helvetica" charset="0"/>
              </a:rPr>
              <a:t> de la </a:t>
            </a:r>
            <a:r>
              <a:rPr lang="es-ES_tradnl" dirty="0" err="1">
                <a:latin typeface="Helvetica" charset="0"/>
                <a:ea typeface="Helvetica" charset="0"/>
                <a:cs typeface="Helvetica" charset="0"/>
              </a:rPr>
              <a:t>contaminación</a:t>
            </a:r>
            <a:endParaRPr lang="es-ES_tradnl" dirty="0">
              <a:latin typeface="Helvetica" charset="0"/>
              <a:ea typeface="Helvetica" charset="0"/>
              <a:cs typeface="Helvetica" charset="0"/>
            </a:endParaRPr>
          </a:p>
          <a:p>
            <a:r>
              <a:rPr lang="es-ES_tradnl" dirty="0">
                <a:latin typeface="Helvetica" charset="0"/>
                <a:ea typeface="Helvetica" charset="0"/>
                <a:cs typeface="Helvetica" charset="0"/>
              </a:rPr>
              <a:t>Asunto 2: Uso sostenible de los recursos</a:t>
            </a:r>
          </a:p>
          <a:p>
            <a:r>
              <a:rPr lang="es-ES_tradnl" dirty="0">
                <a:latin typeface="Helvetica" charset="0"/>
                <a:ea typeface="Helvetica" charset="0"/>
                <a:cs typeface="Helvetica" charset="0"/>
              </a:rPr>
              <a:t>Asunto 3: </a:t>
            </a:r>
            <a:r>
              <a:rPr lang="es-ES_tradnl" dirty="0" err="1">
                <a:latin typeface="Helvetica" charset="0"/>
                <a:ea typeface="Helvetica" charset="0"/>
                <a:cs typeface="Helvetica" charset="0"/>
              </a:rPr>
              <a:t>Mitigación</a:t>
            </a:r>
            <a:r>
              <a:rPr lang="es-ES_tradnl" dirty="0">
                <a:latin typeface="Helvetica" charset="0"/>
                <a:ea typeface="Helvetica" charset="0"/>
                <a:cs typeface="Helvetica" charset="0"/>
              </a:rPr>
              <a:t> y </a:t>
            </a:r>
            <a:r>
              <a:rPr lang="es-ES_tradnl" dirty="0" err="1">
                <a:latin typeface="Helvetica" charset="0"/>
                <a:ea typeface="Helvetica" charset="0"/>
                <a:cs typeface="Helvetica" charset="0"/>
              </a:rPr>
              <a:t>adaptación</a:t>
            </a:r>
            <a:r>
              <a:rPr lang="es-ES_tradnl" dirty="0">
                <a:latin typeface="Helvetica" charset="0"/>
                <a:ea typeface="Helvetica" charset="0"/>
                <a:cs typeface="Helvetica" charset="0"/>
              </a:rPr>
              <a:t> al cambio </a:t>
            </a:r>
            <a:r>
              <a:rPr lang="es-ES_tradnl" dirty="0" err="1">
                <a:latin typeface="Helvetica" charset="0"/>
                <a:ea typeface="Helvetica" charset="0"/>
                <a:cs typeface="Helvetica" charset="0"/>
              </a:rPr>
              <a:t>climático</a:t>
            </a:r>
            <a:endParaRPr lang="es-ES_tradnl" dirty="0">
              <a:latin typeface="Helvetica" charset="0"/>
              <a:ea typeface="Helvetica" charset="0"/>
              <a:cs typeface="Helvetica" charset="0"/>
            </a:endParaRPr>
          </a:p>
          <a:p>
            <a:r>
              <a:rPr lang="es-ES_tradnl" dirty="0">
                <a:latin typeface="Helvetica" charset="0"/>
                <a:ea typeface="Helvetica" charset="0"/>
                <a:cs typeface="Helvetica" charset="0"/>
              </a:rPr>
              <a:t>Asunto 4: </a:t>
            </a:r>
            <a:r>
              <a:rPr lang="es-ES_tradnl" dirty="0" err="1">
                <a:latin typeface="Helvetica" charset="0"/>
                <a:ea typeface="Helvetica" charset="0"/>
                <a:cs typeface="Helvetica" charset="0"/>
              </a:rPr>
              <a:t>Protección</a:t>
            </a:r>
            <a:r>
              <a:rPr lang="es-ES_tradnl" dirty="0">
                <a:latin typeface="Helvetica" charset="0"/>
                <a:ea typeface="Helvetica" charset="0"/>
                <a:cs typeface="Helvetica" charset="0"/>
              </a:rPr>
              <a:t> del medio ambiente, biodiversidad y </a:t>
            </a:r>
            <a:r>
              <a:rPr lang="es-ES_tradnl" dirty="0" err="1">
                <a:latin typeface="Helvetica" charset="0"/>
                <a:ea typeface="Helvetica" charset="0"/>
                <a:cs typeface="Helvetica" charset="0"/>
              </a:rPr>
              <a:t>restauración</a:t>
            </a:r>
            <a:r>
              <a:rPr lang="es-ES_tradnl" dirty="0">
                <a:latin typeface="Helvetica" charset="0"/>
                <a:ea typeface="Helvetica" charset="0"/>
                <a:cs typeface="Helvetica" charset="0"/>
              </a:rPr>
              <a:t> de </a:t>
            </a:r>
            <a:r>
              <a:rPr lang="es-ES_tradnl" dirty="0" err="1">
                <a:latin typeface="Helvetica" charset="0"/>
                <a:ea typeface="Helvetica" charset="0"/>
                <a:cs typeface="Helvetica" charset="0"/>
              </a:rPr>
              <a:t>hábitats</a:t>
            </a:r>
            <a:r>
              <a:rPr lang="es-ES_tradnl" dirty="0">
                <a:latin typeface="Helvetica" charset="0"/>
                <a:ea typeface="Helvetica" charset="0"/>
                <a:cs typeface="Helvetica" charset="0"/>
              </a:rPr>
              <a:t> naturales</a:t>
            </a:r>
            <a:endParaRPr lang="es-ES_tradnl" noProof="0" dirty="0">
              <a:latin typeface="Helvetica" charset="0"/>
              <a:ea typeface="Helvetica" charset="0"/>
              <a:cs typeface="Helvetica" charset="0"/>
            </a:endParaRPr>
          </a:p>
        </p:txBody>
      </p:sp>
    </p:spTree>
    <p:extLst>
      <p:ext uri="{BB962C8B-B14F-4D97-AF65-F5344CB8AC3E}">
        <p14:creationId xmlns:p14="http://schemas.microsoft.com/office/powerpoint/2010/main" val="22794848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p:spPr>
        <p:txBody>
          <a:bodyPr>
            <a:normAutofit/>
          </a:bodyPr>
          <a:lstStyle/>
          <a:p>
            <a:r>
              <a:rPr lang="es-ES_tradnl" sz="3200" dirty="0">
                <a:solidFill>
                  <a:srgbClr val="0070C0"/>
                </a:solidFill>
                <a:latin typeface="Helvetica" charset="0"/>
                <a:ea typeface="Helvetica" charset="0"/>
                <a:cs typeface="Helvetica" charset="0"/>
              </a:rPr>
              <a:t>Lista completa de asuntos para las 7 Materias Fundamentales (continuación)</a:t>
            </a:r>
          </a:p>
        </p:txBody>
      </p:sp>
      <p:sp>
        <p:nvSpPr>
          <p:cNvPr id="4" name="Content Placeholder 3"/>
          <p:cNvSpPr>
            <a:spLocks noGrp="1"/>
          </p:cNvSpPr>
          <p:nvPr>
            <p:ph sz="quarter" idx="1"/>
          </p:nvPr>
        </p:nvSpPr>
        <p:spPr>
          <a:xfrm>
            <a:off x="109331" y="1646584"/>
            <a:ext cx="4524292" cy="4078357"/>
          </a:xfrm>
        </p:spPr>
        <p:txBody>
          <a:bodyPr>
            <a:noAutofit/>
          </a:bodyPr>
          <a:lstStyle/>
          <a:p>
            <a:pPr>
              <a:spcBef>
                <a:spcPts val="0"/>
              </a:spcBef>
              <a:buNone/>
            </a:pPr>
            <a:r>
              <a:rPr lang="es-ES_tradnl" sz="1600" b="1" dirty="0" err="1">
                <a:latin typeface="Helvetica" charset="0"/>
                <a:ea typeface="Helvetica" charset="0"/>
                <a:cs typeface="Helvetica" charset="0"/>
              </a:rPr>
              <a:t>Prácticas</a:t>
            </a:r>
            <a:r>
              <a:rPr lang="es-ES_tradnl" sz="1600" b="1" dirty="0">
                <a:latin typeface="Helvetica" charset="0"/>
                <a:ea typeface="Helvetica" charset="0"/>
                <a:cs typeface="Helvetica" charset="0"/>
              </a:rPr>
              <a:t> justas de </a:t>
            </a:r>
            <a:r>
              <a:rPr lang="es-ES_tradnl" sz="1600" b="1" dirty="0" err="1">
                <a:latin typeface="Helvetica" charset="0"/>
                <a:ea typeface="Helvetica" charset="0"/>
                <a:cs typeface="Helvetica" charset="0"/>
              </a:rPr>
              <a:t>operación</a:t>
            </a:r>
            <a:endParaRPr lang="es-ES_tradnl" sz="1600" b="1" dirty="0">
              <a:latin typeface="Helvetica" charset="0"/>
              <a:ea typeface="Helvetica" charset="0"/>
              <a:cs typeface="Helvetica" charset="0"/>
            </a:endParaRPr>
          </a:p>
          <a:p>
            <a:pPr>
              <a:spcBef>
                <a:spcPts val="0"/>
              </a:spcBef>
            </a:pPr>
            <a:r>
              <a:rPr lang="es-ES_tradnl" sz="1600" dirty="0">
                <a:latin typeface="Helvetica" charset="0"/>
                <a:ea typeface="Helvetica" charset="0"/>
                <a:cs typeface="Helvetica" charset="0"/>
              </a:rPr>
              <a:t>Asunto 1: </a:t>
            </a:r>
            <a:r>
              <a:rPr lang="es-ES_tradnl" sz="1600" dirty="0" err="1">
                <a:latin typeface="Helvetica" charset="0"/>
                <a:ea typeface="Helvetica" charset="0"/>
                <a:cs typeface="Helvetica" charset="0"/>
              </a:rPr>
              <a:t>Anti-corrupción</a:t>
            </a:r>
            <a:endParaRPr lang="es-ES_tradnl" sz="1600" dirty="0">
              <a:latin typeface="Helvetica" charset="0"/>
              <a:ea typeface="Helvetica" charset="0"/>
              <a:cs typeface="Helvetica" charset="0"/>
            </a:endParaRPr>
          </a:p>
          <a:p>
            <a:pPr>
              <a:spcBef>
                <a:spcPts val="0"/>
              </a:spcBef>
            </a:pPr>
            <a:r>
              <a:rPr lang="es-ES_tradnl" sz="1600" dirty="0">
                <a:latin typeface="Helvetica" charset="0"/>
                <a:ea typeface="Helvetica" charset="0"/>
                <a:cs typeface="Helvetica" charset="0"/>
              </a:rPr>
              <a:t>Asunto 2: </a:t>
            </a:r>
            <a:r>
              <a:rPr lang="es-ES_tradnl" sz="1600" dirty="0" err="1">
                <a:latin typeface="Helvetica" charset="0"/>
                <a:ea typeface="Helvetica" charset="0"/>
                <a:cs typeface="Helvetica" charset="0"/>
              </a:rPr>
              <a:t>Participación</a:t>
            </a:r>
            <a:r>
              <a:rPr lang="es-ES_tradnl" sz="1600" dirty="0">
                <a:latin typeface="Helvetica" charset="0"/>
                <a:ea typeface="Helvetica" charset="0"/>
                <a:cs typeface="Helvetica" charset="0"/>
              </a:rPr>
              <a:t> </a:t>
            </a:r>
            <a:r>
              <a:rPr lang="es-ES_tradnl" sz="1600" dirty="0" err="1">
                <a:latin typeface="Helvetica" charset="0"/>
                <a:ea typeface="Helvetica" charset="0"/>
                <a:cs typeface="Helvetica" charset="0"/>
              </a:rPr>
              <a:t>política</a:t>
            </a:r>
            <a:r>
              <a:rPr lang="es-ES_tradnl" sz="1600" dirty="0">
                <a:latin typeface="Helvetica" charset="0"/>
                <a:ea typeface="Helvetica" charset="0"/>
                <a:cs typeface="Helvetica" charset="0"/>
              </a:rPr>
              <a:t> responsable</a:t>
            </a:r>
          </a:p>
          <a:p>
            <a:pPr>
              <a:spcBef>
                <a:spcPts val="0"/>
              </a:spcBef>
            </a:pPr>
            <a:r>
              <a:rPr lang="es-ES_tradnl" sz="1600" dirty="0">
                <a:latin typeface="Helvetica" charset="0"/>
                <a:ea typeface="Helvetica" charset="0"/>
                <a:cs typeface="Helvetica" charset="0"/>
              </a:rPr>
              <a:t>Asunto 3: Competencia justa</a:t>
            </a:r>
          </a:p>
          <a:p>
            <a:pPr>
              <a:spcBef>
                <a:spcPts val="0"/>
              </a:spcBef>
            </a:pPr>
            <a:r>
              <a:rPr lang="es-ES_tradnl" sz="1600" dirty="0">
                <a:latin typeface="Helvetica" charset="0"/>
                <a:ea typeface="Helvetica" charset="0"/>
                <a:cs typeface="Helvetica" charset="0"/>
              </a:rPr>
              <a:t>Asunto 4: Promover la responsabilidad social en la cadena de valor</a:t>
            </a:r>
          </a:p>
          <a:p>
            <a:pPr>
              <a:spcBef>
                <a:spcPts val="0"/>
              </a:spcBef>
            </a:pPr>
            <a:r>
              <a:rPr lang="es-ES_tradnl" sz="1600" dirty="0">
                <a:latin typeface="Helvetica" charset="0"/>
                <a:ea typeface="Helvetica" charset="0"/>
                <a:cs typeface="Helvetica" charset="0"/>
              </a:rPr>
              <a:t>Asunto 5: Respeto a los derechos de la propiedad</a:t>
            </a:r>
          </a:p>
          <a:p>
            <a:pPr marL="0" indent="0">
              <a:spcBef>
                <a:spcPts val="0"/>
              </a:spcBef>
              <a:buNone/>
            </a:pPr>
            <a:endParaRPr lang="es-ES_tradnl" sz="1600" noProof="0" dirty="0">
              <a:latin typeface="Helvetica" charset="0"/>
              <a:ea typeface="Helvetica" charset="0"/>
              <a:cs typeface="Helvetica" charset="0"/>
            </a:endParaRPr>
          </a:p>
          <a:p>
            <a:pPr>
              <a:spcBef>
                <a:spcPts val="0"/>
              </a:spcBef>
              <a:buNone/>
            </a:pPr>
            <a:r>
              <a:rPr lang="es-ES_tradnl" sz="1600" b="1" dirty="0">
                <a:latin typeface="Helvetica" charset="0"/>
                <a:ea typeface="Helvetica" charset="0"/>
                <a:cs typeface="Helvetica" charset="0"/>
              </a:rPr>
              <a:t>Asuntos de consumidores</a:t>
            </a:r>
          </a:p>
          <a:p>
            <a:pPr>
              <a:spcBef>
                <a:spcPts val="0"/>
              </a:spcBef>
            </a:pPr>
            <a:r>
              <a:rPr lang="es-ES_tradnl" sz="1600" dirty="0">
                <a:latin typeface="Helvetica" charset="0"/>
                <a:ea typeface="Helvetica" charset="0"/>
                <a:cs typeface="Helvetica" charset="0"/>
              </a:rPr>
              <a:t>Asunto 1: </a:t>
            </a:r>
            <a:r>
              <a:rPr lang="es-ES_tradnl" sz="1600" dirty="0" err="1">
                <a:latin typeface="Helvetica" charset="0"/>
                <a:ea typeface="Helvetica" charset="0"/>
                <a:cs typeface="Helvetica" charset="0"/>
              </a:rPr>
              <a:t>Prácticas</a:t>
            </a:r>
            <a:r>
              <a:rPr lang="es-ES_tradnl" sz="1600" dirty="0">
                <a:latin typeface="Helvetica" charset="0"/>
                <a:ea typeface="Helvetica" charset="0"/>
                <a:cs typeface="Helvetica" charset="0"/>
              </a:rPr>
              <a:t> justas de marketing, </a:t>
            </a:r>
            <a:r>
              <a:rPr lang="es-ES_tradnl" sz="1600" dirty="0" err="1">
                <a:latin typeface="Helvetica" charset="0"/>
                <a:ea typeface="Helvetica" charset="0"/>
                <a:cs typeface="Helvetica" charset="0"/>
              </a:rPr>
              <a:t>información</a:t>
            </a:r>
            <a:r>
              <a:rPr lang="es-ES_tradnl" sz="1600" dirty="0">
                <a:latin typeface="Helvetica" charset="0"/>
                <a:ea typeface="Helvetica" charset="0"/>
                <a:cs typeface="Helvetica" charset="0"/>
              </a:rPr>
              <a:t> objetiva e imparcial y </a:t>
            </a:r>
            <a:r>
              <a:rPr lang="es-ES_tradnl" sz="1600" dirty="0" err="1">
                <a:latin typeface="Helvetica" charset="0"/>
                <a:ea typeface="Helvetica" charset="0"/>
                <a:cs typeface="Helvetica" charset="0"/>
              </a:rPr>
              <a:t>prácticas</a:t>
            </a:r>
            <a:r>
              <a:rPr lang="es-ES_tradnl" sz="1600" dirty="0">
                <a:latin typeface="Helvetica" charset="0"/>
                <a:ea typeface="Helvetica" charset="0"/>
                <a:cs typeface="Helvetica" charset="0"/>
              </a:rPr>
              <a:t> justas de </a:t>
            </a:r>
            <a:r>
              <a:rPr lang="es-ES_tradnl" sz="1600" dirty="0" err="1">
                <a:latin typeface="Helvetica" charset="0"/>
                <a:ea typeface="Helvetica" charset="0"/>
                <a:cs typeface="Helvetica" charset="0"/>
              </a:rPr>
              <a:t>contratación</a:t>
            </a:r>
            <a:endParaRPr lang="es-ES_tradnl" sz="1600" dirty="0">
              <a:latin typeface="Helvetica" charset="0"/>
              <a:ea typeface="Helvetica" charset="0"/>
              <a:cs typeface="Helvetica" charset="0"/>
            </a:endParaRPr>
          </a:p>
          <a:p>
            <a:pPr>
              <a:spcBef>
                <a:spcPts val="0"/>
              </a:spcBef>
            </a:pPr>
            <a:r>
              <a:rPr lang="es-ES_tradnl" sz="1600" dirty="0">
                <a:latin typeface="Helvetica" charset="0"/>
                <a:ea typeface="Helvetica" charset="0"/>
                <a:cs typeface="Helvetica" charset="0"/>
              </a:rPr>
              <a:t>Asunto 2: </a:t>
            </a:r>
            <a:r>
              <a:rPr lang="es-ES_tradnl" sz="1600" dirty="0" err="1">
                <a:latin typeface="Helvetica" charset="0"/>
                <a:ea typeface="Helvetica" charset="0"/>
                <a:cs typeface="Helvetica" charset="0"/>
              </a:rPr>
              <a:t>Protección</a:t>
            </a:r>
            <a:r>
              <a:rPr lang="es-ES_tradnl" sz="1600" dirty="0">
                <a:latin typeface="Helvetica" charset="0"/>
                <a:ea typeface="Helvetica" charset="0"/>
                <a:cs typeface="Helvetica" charset="0"/>
              </a:rPr>
              <a:t> de la salud y la seguridad de los consumidores</a:t>
            </a:r>
          </a:p>
          <a:p>
            <a:pPr>
              <a:spcBef>
                <a:spcPts val="0"/>
              </a:spcBef>
            </a:pPr>
            <a:r>
              <a:rPr lang="es-ES_tradnl" sz="1600" dirty="0">
                <a:latin typeface="Helvetica" charset="0"/>
                <a:ea typeface="Helvetica" charset="0"/>
                <a:cs typeface="Helvetica" charset="0"/>
              </a:rPr>
              <a:t>Asunto 3: Consumo sostenible</a:t>
            </a:r>
          </a:p>
          <a:p>
            <a:pPr>
              <a:spcBef>
                <a:spcPts val="0"/>
              </a:spcBef>
            </a:pPr>
            <a:r>
              <a:rPr lang="es-ES_tradnl" sz="1600" dirty="0">
                <a:latin typeface="Helvetica" charset="0"/>
                <a:ea typeface="Helvetica" charset="0"/>
                <a:cs typeface="Helvetica" charset="0"/>
              </a:rPr>
              <a:t>Asunto 4: Servicios de </a:t>
            </a:r>
            <a:r>
              <a:rPr lang="es-ES_tradnl" sz="1600" dirty="0" err="1">
                <a:latin typeface="Helvetica" charset="0"/>
                <a:ea typeface="Helvetica" charset="0"/>
                <a:cs typeface="Helvetica" charset="0"/>
              </a:rPr>
              <a:t>atención</a:t>
            </a:r>
            <a:r>
              <a:rPr lang="es-ES_tradnl" sz="1600" dirty="0">
                <a:latin typeface="Helvetica" charset="0"/>
                <a:ea typeface="Helvetica" charset="0"/>
                <a:cs typeface="Helvetica" charset="0"/>
              </a:rPr>
              <a:t> al cliente, apoyo y </a:t>
            </a:r>
            <a:r>
              <a:rPr lang="es-ES_tradnl" sz="1600" dirty="0" err="1">
                <a:latin typeface="Helvetica" charset="0"/>
                <a:ea typeface="Helvetica" charset="0"/>
                <a:cs typeface="Helvetica" charset="0"/>
              </a:rPr>
              <a:t>resolución</a:t>
            </a:r>
            <a:r>
              <a:rPr lang="es-ES_tradnl" sz="1600" dirty="0">
                <a:latin typeface="Helvetica" charset="0"/>
                <a:ea typeface="Helvetica" charset="0"/>
                <a:cs typeface="Helvetica" charset="0"/>
              </a:rPr>
              <a:t> de quejas y controversias</a:t>
            </a:r>
            <a:endParaRPr lang="es-ES_tradnl" sz="1600" noProof="0" dirty="0">
              <a:latin typeface="Helvetica" charset="0"/>
              <a:ea typeface="Helvetica" charset="0"/>
              <a:cs typeface="Helvetica" charset="0"/>
            </a:endParaRPr>
          </a:p>
        </p:txBody>
      </p:sp>
      <p:sp>
        <p:nvSpPr>
          <p:cNvPr id="5" name="Content Placeholder 4"/>
          <p:cNvSpPr>
            <a:spLocks noGrp="1"/>
          </p:cNvSpPr>
          <p:nvPr>
            <p:ph sz="quarter" idx="2"/>
          </p:nvPr>
        </p:nvSpPr>
        <p:spPr>
          <a:xfrm>
            <a:off x="4731027" y="2322444"/>
            <a:ext cx="4412974" cy="3998843"/>
          </a:xfrm>
        </p:spPr>
        <p:txBody>
          <a:bodyPr>
            <a:noAutofit/>
          </a:bodyPr>
          <a:lstStyle/>
          <a:p>
            <a:pPr>
              <a:lnSpc>
                <a:spcPct val="120000"/>
              </a:lnSpc>
              <a:spcBef>
                <a:spcPts val="0"/>
              </a:spcBef>
              <a:buNone/>
            </a:pPr>
            <a:r>
              <a:rPr lang="es-ES_tradnl" sz="1400" b="1" noProof="0" dirty="0">
                <a:latin typeface="Helvetica" charset="0"/>
                <a:ea typeface="Helvetica" charset="0"/>
                <a:cs typeface="Helvetica" charset="0"/>
              </a:rPr>
              <a:t>Asuntos de consumidores</a:t>
            </a:r>
            <a:r>
              <a:rPr lang="es-ES_tradnl" sz="1400" dirty="0">
                <a:latin typeface="Helvetica" charset="0"/>
                <a:ea typeface="Helvetica" charset="0"/>
                <a:cs typeface="Helvetica" charset="0"/>
              </a:rPr>
              <a:t> (</a:t>
            </a:r>
            <a:r>
              <a:rPr lang="es-ES_tradnl" sz="1400" noProof="0" dirty="0">
                <a:latin typeface="Helvetica" charset="0"/>
                <a:ea typeface="Helvetica" charset="0"/>
                <a:cs typeface="Helvetica" charset="0"/>
              </a:rPr>
              <a:t>continuación)</a:t>
            </a:r>
          </a:p>
          <a:p>
            <a:pPr>
              <a:lnSpc>
                <a:spcPct val="120000"/>
              </a:lnSpc>
              <a:spcBef>
                <a:spcPts val="0"/>
              </a:spcBef>
            </a:pPr>
            <a:r>
              <a:rPr lang="es-ES_tradnl" sz="1400" dirty="0">
                <a:latin typeface="Helvetica" charset="0"/>
                <a:ea typeface="Helvetica" charset="0"/>
                <a:cs typeface="Helvetica" charset="0"/>
              </a:rPr>
              <a:t>Asunto 5: </a:t>
            </a:r>
            <a:r>
              <a:rPr lang="es-ES_tradnl" sz="1400" dirty="0" err="1">
                <a:latin typeface="Helvetica" charset="0"/>
                <a:ea typeface="Helvetica" charset="0"/>
                <a:cs typeface="Helvetica" charset="0"/>
              </a:rPr>
              <a:t>Protección</a:t>
            </a:r>
            <a:r>
              <a:rPr lang="es-ES_tradnl" sz="1400" dirty="0">
                <a:latin typeface="Helvetica" charset="0"/>
                <a:ea typeface="Helvetica" charset="0"/>
                <a:cs typeface="Helvetica" charset="0"/>
              </a:rPr>
              <a:t> y privacidad de los datos de los consumidores</a:t>
            </a:r>
          </a:p>
          <a:p>
            <a:pPr>
              <a:lnSpc>
                <a:spcPct val="120000"/>
              </a:lnSpc>
              <a:spcBef>
                <a:spcPts val="0"/>
              </a:spcBef>
            </a:pPr>
            <a:r>
              <a:rPr lang="es-ES_tradnl" sz="1400" dirty="0">
                <a:latin typeface="Helvetica" charset="0"/>
                <a:ea typeface="Helvetica" charset="0"/>
                <a:cs typeface="Helvetica" charset="0"/>
              </a:rPr>
              <a:t>Asunto 6: Acceso a servicios esenciales</a:t>
            </a:r>
          </a:p>
          <a:p>
            <a:pPr>
              <a:lnSpc>
                <a:spcPct val="120000"/>
              </a:lnSpc>
              <a:spcBef>
                <a:spcPts val="0"/>
              </a:spcBef>
            </a:pPr>
            <a:r>
              <a:rPr lang="es-ES_tradnl" sz="1400" dirty="0">
                <a:latin typeface="Helvetica" charset="0"/>
                <a:ea typeface="Helvetica" charset="0"/>
                <a:cs typeface="Helvetica" charset="0"/>
              </a:rPr>
              <a:t>Asunto 7: </a:t>
            </a:r>
            <a:r>
              <a:rPr lang="es-ES_tradnl" sz="1400" dirty="0" err="1">
                <a:latin typeface="Helvetica" charset="0"/>
                <a:ea typeface="Helvetica" charset="0"/>
                <a:cs typeface="Helvetica" charset="0"/>
              </a:rPr>
              <a:t>Educación</a:t>
            </a:r>
            <a:r>
              <a:rPr lang="es-ES_tradnl" sz="1400" dirty="0">
                <a:latin typeface="Helvetica" charset="0"/>
                <a:ea typeface="Helvetica" charset="0"/>
                <a:cs typeface="Helvetica" charset="0"/>
              </a:rPr>
              <a:t> y toma de conciencia</a:t>
            </a:r>
            <a:endParaRPr lang="es-ES_tradnl" sz="1400" b="1" noProof="0" dirty="0">
              <a:latin typeface="Helvetica" charset="0"/>
              <a:ea typeface="Helvetica" charset="0"/>
              <a:cs typeface="Helvetica" charset="0"/>
            </a:endParaRPr>
          </a:p>
          <a:p>
            <a:pPr>
              <a:lnSpc>
                <a:spcPct val="120000"/>
              </a:lnSpc>
              <a:spcBef>
                <a:spcPts val="0"/>
              </a:spcBef>
              <a:buNone/>
            </a:pPr>
            <a:endParaRPr lang="es-ES_tradnl" sz="1400" b="1" dirty="0">
              <a:latin typeface="Helvetica" charset="0"/>
              <a:ea typeface="Helvetica" charset="0"/>
              <a:cs typeface="Helvetica" charset="0"/>
            </a:endParaRPr>
          </a:p>
          <a:p>
            <a:pPr>
              <a:lnSpc>
                <a:spcPct val="120000"/>
              </a:lnSpc>
              <a:spcBef>
                <a:spcPts val="0"/>
              </a:spcBef>
              <a:buNone/>
            </a:pPr>
            <a:r>
              <a:rPr lang="es-ES_tradnl" sz="1400" b="1" dirty="0" err="1">
                <a:latin typeface="Helvetica" charset="0"/>
                <a:ea typeface="Helvetica" charset="0"/>
                <a:cs typeface="Helvetica" charset="0"/>
              </a:rPr>
              <a:t>Participación</a:t>
            </a:r>
            <a:r>
              <a:rPr lang="es-ES_tradnl" sz="1400" b="1" dirty="0">
                <a:latin typeface="Helvetica" charset="0"/>
                <a:ea typeface="Helvetica" charset="0"/>
                <a:cs typeface="Helvetica" charset="0"/>
              </a:rPr>
              <a:t> activa y desarrollo de la comunidad</a:t>
            </a:r>
          </a:p>
          <a:p>
            <a:pPr>
              <a:lnSpc>
                <a:spcPct val="120000"/>
              </a:lnSpc>
              <a:spcBef>
                <a:spcPts val="0"/>
              </a:spcBef>
            </a:pPr>
            <a:r>
              <a:rPr lang="es-ES_tradnl" sz="1400" dirty="0">
                <a:latin typeface="Helvetica" charset="0"/>
                <a:ea typeface="Helvetica" charset="0"/>
                <a:cs typeface="Helvetica" charset="0"/>
              </a:rPr>
              <a:t>Asunto 1: </a:t>
            </a:r>
            <a:r>
              <a:rPr lang="es-ES_tradnl" sz="1400" dirty="0" err="1">
                <a:latin typeface="Helvetica" charset="0"/>
                <a:ea typeface="Helvetica" charset="0"/>
                <a:cs typeface="Helvetica" charset="0"/>
              </a:rPr>
              <a:t>Participación</a:t>
            </a:r>
            <a:r>
              <a:rPr lang="es-ES_tradnl" sz="1400" dirty="0">
                <a:latin typeface="Helvetica" charset="0"/>
                <a:ea typeface="Helvetica" charset="0"/>
                <a:cs typeface="Helvetica" charset="0"/>
              </a:rPr>
              <a:t> activa de la comunidad</a:t>
            </a:r>
          </a:p>
          <a:p>
            <a:pPr>
              <a:lnSpc>
                <a:spcPct val="120000"/>
              </a:lnSpc>
              <a:spcBef>
                <a:spcPts val="0"/>
              </a:spcBef>
            </a:pPr>
            <a:r>
              <a:rPr lang="es-ES_tradnl" sz="1400" dirty="0">
                <a:latin typeface="Helvetica" charset="0"/>
                <a:ea typeface="Helvetica" charset="0"/>
                <a:cs typeface="Helvetica" charset="0"/>
              </a:rPr>
              <a:t>Asunto 2: </a:t>
            </a:r>
            <a:r>
              <a:rPr lang="es-ES_tradnl" sz="1400" dirty="0" err="1">
                <a:latin typeface="Helvetica" charset="0"/>
                <a:ea typeface="Helvetica" charset="0"/>
                <a:cs typeface="Helvetica" charset="0"/>
              </a:rPr>
              <a:t>Educación</a:t>
            </a:r>
            <a:r>
              <a:rPr lang="es-ES_tradnl" sz="1400" dirty="0">
                <a:latin typeface="Helvetica" charset="0"/>
                <a:ea typeface="Helvetica" charset="0"/>
                <a:cs typeface="Helvetica" charset="0"/>
              </a:rPr>
              <a:t> y cultura</a:t>
            </a:r>
          </a:p>
          <a:p>
            <a:pPr>
              <a:lnSpc>
                <a:spcPct val="120000"/>
              </a:lnSpc>
              <a:spcBef>
                <a:spcPts val="0"/>
              </a:spcBef>
            </a:pPr>
            <a:r>
              <a:rPr lang="es-ES_tradnl" sz="1400" dirty="0">
                <a:latin typeface="Helvetica" charset="0"/>
                <a:ea typeface="Helvetica" charset="0"/>
                <a:cs typeface="Helvetica" charset="0"/>
              </a:rPr>
              <a:t>Asunto 3: </a:t>
            </a:r>
            <a:r>
              <a:rPr lang="es-ES_tradnl" sz="1400" dirty="0" err="1">
                <a:latin typeface="Helvetica" charset="0"/>
                <a:ea typeface="Helvetica" charset="0"/>
                <a:cs typeface="Helvetica" charset="0"/>
              </a:rPr>
              <a:t>Creación</a:t>
            </a:r>
            <a:r>
              <a:rPr lang="es-ES_tradnl" sz="1400" dirty="0">
                <a:latin typeface="Helvetica" charset="0"/>
                <a:ea typeface="Helvetica" charset="0"/>
                <a:cs typeface="Helvetica" charset="0"/>
              </a:rPr>
              <a:t> de empleo y desarrollo de habilidades</a:t>
            </a:r>
          </a:p>
          <a:p>
            <a:pPr>
              <a:lnSpc>
                <a:spcPct val="120000"/>
              </a:lnSpc>
              <a:spcBef>
                <a:spcPts val="0"/>
              </a:spcBef>
            </a:pPr>
            <a:r>
              <a:rPr lang="es-ES_tradnl" sz="1400" dirty="0">
                <a:latin typeface="Helvetica" charset="0"/>
                <a:ea typeface="Helvetica" charset="0"/>
                <a:cs typeface="Helvetica" charset="0"/>
              </a:rPr>
              <a:t>Asunto 4: Desarrollo y acceso a la </a:t>
            </a:r>
            <a:r>
              <a:rPr lang="es-ES_tradnl" sz="1400" dirty="0" err="1">
                <a:latin typeface="Helvetica" charset="0"/>
                <a:ea typeface="Helvetica" charset="0"/>
                <a:cs typeface="Helvetica" charset="0"/>
              </a:rPr>
              <a:t>tecnología</a:t>
            </a:r>
            <a:endParaRPr lang="es-ES_tradnl" sz="1400" dirty="0">
              <a:latin typeface="Helvetica" charset="0"/>
              <a:ea typeface="Helvetica" charset="0"/>
              <a:cs typeface="Helvetica" charset="0"/>
            </a:endParaRPr>
          </a:p>
          <a:p>
            <a:pPr>
              <a:lnSpc>
                <a:spcPct val="120000"/>
              </a:lnSpc>
              <a:spcBef>
                <a:spcPts val="0"/>
              </a:spcBef>
            </a:pPr>
            <a:r>
              <a:rPr lang="es-ES_tradnl" sz="1400" dirty="0">
                <a:latin typeface="Helvetica" charset="0"/>
                <a:ea typeface="Helvetica" charset="0"/>
                <a:cs typeface="Helvetica" charset="0"/>
              </a:rPr>
              <a:t>Asunto 5: </a:t>
            </a:r>
            <a:r>
              <a:rPr lang="es-ES_tradnl" sz="1400" dirty="0" err="1">
                <a:latin typeface="Helvetica" charset="0"/>
                <a:ea typeface="Helvetica" charset="0"/>
                <a:cs typeface="Helvetica" charset="0"/>
              </a:rPr>
              <a:t>Generación</a:t>
            </a:r>
            <a:r>
              <a:rPr lang="es-ES_tradnl" sz="1400" dirty="0">
                <a:latin typeface="Helvetica" charset="0"/>
                <a:ea typeface="Helvetica" charset="0"/>
                <a:cs typeface="Helvetica" charset="0"/>
              </a:rPr>
              <a:t> de riqueza e ingresos</a:t>
            </a:r>
          </a:p>
          <a:p>
            <a:pPr>
              <a:lnSpc>
                <a:spcPct val="120000"/>
              </a:lnSpc>
              <a:spcBef>
                <a:spcPts val="0"/>
              </a:spcBef>
            </a:pPr>
            <a:r>
              <a:rPr lang="es-ES_tradnl" sz="1400" dirty="0">
                <a:latin typeface="Helvetica" charset="0"/>
                <a:ea typeface="Helvetica" charset="0"/>
                <a:cs typeface="Helvetica" charset="0"/>
              </a:rPr>
              <a:t>Asunto 6: Salud</a:t>
            </a:r>
          </a:p>
          <a:p>
            <a:pPr>
              <a:lnSpc>
                <a:spcPct val="120000"/>
              </a:lnSpc>
              <a:spcBef>
                <a:spcPts val="0"/>
              </a:spcBef>
            </a:pPr>
            <a:r>
              <a:rPr lang="es-ES_tradnl" sz="1400" dirty="0">
                <a:latin typeface="Helvetica" charset="0"/>
                <a:ea typeface="Helvetica" charset="0"/>
                <a:cs typeface="Helvetica" charset="0"/>
              </a:rPr>
              <a:t>Asunto 7: </a:t>
            </a:r>
            <a:r>
              <a:rPr lang="es-ES_tradnl" sz="1400" dirty="0" err="1">
                <a:latin typeface="Helvetica" charset="0"/>
                <a:ea typeface="Helvetica" charset="0"/>
                <a:cs typeface="Helvetica" charset="0"/>
              </a:rPr>
              <a:t>Inversión</a:t>
            </a:r>
            <a:r>
              <a:rPr lang="es-ES_tradnl" sz="1400" dirty="0">
                <a:latin typeface="Helvetica" charset="0"/>
                <a:ea typeface="Helvetica" charset="0"/>
                <a:cs typeface="Helvetica" charset="0"/>
              </a:rPr>
              <a:t> social</a:t>
            </a:r>
            <a:endParaRPr lang="es-ES_tradnl" sz="800" noProof="0" dirty="0">
              <a:latin typeface="Helvetica" charset="0"/>
              <a:ea typeface="Helvetica" charset="0"/>
              <a:cs typeface="Helvetica" charset="0"/>
            </a:endParaRPr>
          </a:p>
        </p:txBody>
      </p:sp>
    </p:spTree>
    <p:extLst>
      <p:ext uri="{BB962C8B-B14F-4D97-AF65-F5344CB8AC3E}">
        <p14:creationId xmlns:p14="http://schemas.microsoft.com/office/powerpoint/2010/main" val="4062360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914400" y="609600"/>
            <a:ext cx="7772400" cy="685800"/>
          </a:xfrm>
        </p:spPr>
        <p:txBody>
          <a:bodyPr>
            <a:noAutofit/>
          </a:bodyPr>
          <a:lstStyle/>
          <a:p>
            <a:r>
              <a:rPr lang="es-ES_tradnl" noProof="0">
                <a:solidFill>
                  <a:srgbClr val="0070C0"/>
                </a:solidFill>
                <a:latin typeface="Helvetica" charset="0"/>
                <a:ea typeface="Helvetica" charset="0"/>
                <a:cs typeface="Helvetica" charset="0"/>
              </a:rPr>
              <a:t>¿Qué hace a ISO 26000 importante y creíble? </a:t>
            </a:r>
          </a:p>
        </p:txBody>
      </p:sp>
      <p:sp>
        <p:nvSpPr>
          <p:cNvPr id="10" name="Content Placeholder 9"/>
          <p:cNvSpPr>
            <a:spLocks noGrp="1"/>
          </p:cNvSpPr>
          <p:nvPr>
            <p:ph idx="1"/>
          </p:nvPr>
        </p:nvSpPr>
        <p:spPr>
          <a:xfrm>
            <a:off x="914400" y="2059055"/>
            <a:ext cx="7772400" cy="3765274"/>
          </a:xfrm>
        </p:spPr>
        <p:txBody>
          <a:bodyPr>
            <a:normAutofit/>
          </a:bodyPr>
          <a:lstStyle/>
          <a:p>
            <a:r>
              <a:rPr lang="es-ES_tradnl" sz="2000" noProof="0" dirty="0">
                <a:latin typeface="Helvetica" charset="0"/>
                <a:ea typeface="Helvetica" charset="0"/>
                <a:cs typeface="Helvetica" charset="0"/>
              </a:rPr>
              <a:t>Está diseñada para funcionar en </a:t>
            </a:r>
            <a:r>
              <a:rPr lang="es-ES_tradnl" sz="2000" u="sng" noProof="0" dirty="0">
                <a:latin typeface="Helvetica" charset="0"/>
                <a:ea typeface="Helvetica" charset="0"/>
                <a:cs typeface="Helvetica" charset="0"/>
              </a:rPr>
              <a:t>todos los contextos culturales y organizacionales</a:t>
            </a:r>
            <a:r>
              <a:rPr lang="es-ES_tradnl" sz="2000" noProof="0" dirty="0">
                <a:latin typeface="Helvetica" charset="0"/>
                <a:ea typeface="Helvetica" charset="0"/>
                <a:cs typeface="Helvetica" charset="0"/>
              </a:rPr>
              <a:t> – en cualquier país o región.</a:t>
            </a:r>
          </a:p>
          <a:p>
            <a:r>
              <a:rPr lang="es-ES_tradnl" sz="2000" noProof="0" dirty="0">
                <a:latin typeface="Helvetica" charset="0"/>
                <a:ea typeface="Helvetica" charset="0"/>
                <a:cs typeface="Helvetica" charset="0"/>
              </a:rPr>
              <a:t>Es </a:t>
            </a:r>
            <a:r>
              <a:rPr lang="es-ES_tradnl" sz="2000" u="sng" noProof="0" dirty="0">
                <a:latin typeface="Helvetica" charset="0"/>
                <a:ea typeface="Helvetica" charset="0"/>
                <a:cs typeface="Helvetica" charset="0"/>
              </a:rPr>
              <a:t>flexible</a:t>
            </a:r>
            <a:r>
              <a:rPr lang="es-ES_tradnl" sz="2000" noProof="0" dirty="0">
                <a:latin typeface="Helvetica" charset="0"/>
                <a:ea typeface="Helvetica" charset="0"/>
                <a:cs typeface="Helvetica" charset="0"/>
              </a:rPr>
              <a:t> y el usuario decide cómo utilizarla.</a:t>
            </a:r>
          </a:p>
          <a:p>
            <a:r>
              <a:rPr lang="es-ES_tradnl" sz="2000" noProof="0" dirty="0">
                <a:latin typeface="Helvetica" charset="0"/>
                <a:ea typeface="Helvetica" charset="0"/>
                <a:cs typeface="Helvetica" charset="0"/>
              </a:rPr>
              <a:t>Fue negociada internacionalmente a través del método de </a:t>
            </a:r>
            <a:r>
              <a:rPr lang="es-ES_tradnl" sz="2000" u="sng" noProof="0" dirty="0">
                <a:latin typeface="Helvetica" charset="0"/>
                <a:ea typeface="Helvetica" charset="0"/>
                <a:cs typeface="Helvetica" charset="0"/>
              </a:rPr>
              <a:t>consenso</a:t>
            </a:r>
            <a:r>
              <a:rPr lang="es-ES_tradnl" sz="2000" noProof="0" dirty="0">
                <a:latin typeface="Helvetica" charset="0"/>
                <a:ea typeface="Helvetica" charset="0"/>
                <a:cs typeface="Helvetica" charset="0"/>
              </a:rPr>
              <a:t> de ISO, utilizando un enfoque de múltiples partes interesadas, y balanceado para reflejar la diversidad global. Ver el Apéndice para más información sobre este proceso y las distintas partes interesadas.</a:t>
            </a:r>
          </a:p>
          <a:p>
            <a:r>
              <a:rPr lang="es-ES_tradnl" sz="2000" noProof="0" dirty="0">
                <a:latin typeface="Helvetica" charset="0"/>
                <a:ea typeface="Helvetica" charset="0"/>
                <a:cs typeface="Helvetica" charset="0"/>
              </a:rPr>
              <a:t>Incorpora las </a:t>
            </a:r>
            <a:r>
              <a:rPr lang="es-ES_tradnl" sz="2000" u="sng" noProof="0" dirty="0">
                <a:latin typeface="Helvetica" charset="0"/>
                <a:ea typeface="Helvetica" charset="0"/>
                <a:cs typeface="Helvetica" charset="0"/>
              </a:rPr>
              <a:t>experiencias de vida real</a:t>
            </a:r>
            <a:r>
              <a:rPr lang="es-ES_tradnl" sz="2000" noProof="0" dirty="0">
                <a:latin typeface="Helvetica" charset="0"/>
                <a:ea typeface="Helvetica" charset="0"/>
                <a:cs typeface="Helvetica" charset="0"/>
              </a:rPr>
              <a:t> de sus muchos colaboradores, y al mismo tiempo construye sobre </a:t>
            </a:r>
            <a:r>
              <a:rPr lang="es-ES_tradnl" sz="2000" u="sng" noProof="0" dirty="0">
                <a:latin typeface="Helvetica" charset="0"/>
                <a:ea typeface="Helvetica" charset="0"/>
                <a:cs typeface="Helvetica" charset="0"/>
              </a:rPr>
              <a:t>normas internacionales</a:t>
            </a:r>
            <a:r>
              <a:rPr lang="es-ES_tradnl" sz="2000" noProof="0" dirty="0">
                <a:latin typeface="Helvetica" charset="0"/>
                <a:ea typeface="Helvetica" charset="0"/>
                <a:cs typeface="Helvetica" charset="0"/>
              </a:rPr>
              <a:t> y acuerdos relacionados con la Responsabilidad Social.</a:t>
            </a:r>
          </a:p>
        </p:txBody>
      </p:sp>
    </p:spTree>
    <p:extLst>
      <p:ext uri="{BB962C8B-B14F-4D97-AF65-F5344CB8AC3E}">
        <p14:creationId xmlns:p14="http://schemas.microsoft.com/office/powerpoint/2010/main" val="2227704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371600"/>
          </a:xfrm>
        </p:spPr>
        <p:txBody>
          <a:bodyPr>
            <a:noAutofit/>
          </a:bodyPr>
          <a:lstStyle/>
          <a:p>
            <a:r>
              <a:rPr lang="es-ES_tradnl" sz="3200" noProof="0">
                <a:solidFill>
                  <a:srgbClr val="0070C0"/>
                </a:solidFill>
                <a:latin typeface="Helvetica" charset="0"/>
                <a:ea typeface="Helvetica" charset="0"/>
                <a:cs typeface="Helvetica" charset="0"/>
              </a:rPr>
              <a:t>Ejemplos de vinculaciones entre normas internacionales e ISO 26000</a:t>
            </a:r>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344749679"/>
              </p:ext>
            </p:extLst>
          </p:nvPr>
        </p:nvGraphicFramePr>
        <p:xfrm>
          <a:off x="165100" y="1295400"/>
          <a:ext cx="8674100" cy="5426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0" name="Straight Arrow Connector 9"/>
          <p:cNvCxnSpPr/>
          <p:nvPr/>
        </p:nvCxnSpPr>
        <p:spPr>
          <a:xfrm rot="16200000" flipH="1">
            <a:off x="2799556" y="3998291"/>
            <a:ext cx="1752600" cy="1143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3464101" y="2565401"/>
            <a:ext cx="427429" cy="29170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4263716" y="2908300"/>
            <a:ext cx="47627" cy="39885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5142564" y="3580384"/>
            <a:ext cx="762000" cy="7540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896418" y="4556779"/>
            <a:ext cx="838200" cy="228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6049162" y="3855640"/>
            <a:ext cx="114298" cy="61476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398169" y="4572000"/>
            <a:ext cx="0" cy="81359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5370855" y="2655010"/>
            <a:ext cx="304800" cy="29051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4914901" y="2954543"/>
            <a:ext cx="819149" cy="173672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4483102" y="3848894"/>
            <a:ext cx="1752600" cy="1295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a:off x="3538330" y="3098801"/>
            <a:ext cx="1930401" cy="551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V="1">
            <a:off x="3102831" y="2755900"/>
            <a:ext cx="901244" cy="140712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3384893" y="3441701"/>
            <a:ext cx="567928" cy="1694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flipV="1">
            <a:off x="3563491" y="4318794"/>
            <a:ext cx="369712" cy="2299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3796750" y="5156994"/>
            <a:ext cx="19050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027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23838"/>
            <a:ext cx="8686800" cy="1143000"/>
          </a:xfrm>
        </p:spPr>
        <p:txBody>
          <a:bodyPr>
            <a:noAutofit/>
          </a:bodyPr>
          <a:lstStyle/>
          <a:p>
            <a:pPr algn="ctr"/>
            <a:r>
              <a:rPr lang="es-ES_tradnl" noProof="0">
                <a:solidFill>
                  <a:srgbClr val="0070C0"/>
                </a:solidFill>
                <a:latin typeface="Helvetica" charset="0"/>
                <a:ea typeface="Helvetica" charset="0"/>
                <a:cs typeface="Helvetica" charset="0"/>
              </a:rPr>
              <a:t>¿Cómo define ISO 26000 la Responsabilidad Social?</a:t>
            </a:r>
          </a:p>
        </p:txBody>
      </p:sp>
      <p:sp>
        <p:nvSpPr>
          <p:cNvPr id="6" name="Text Placeholder 5"/>
          <p:cNvSpPr>
            <a:spLocks noGrp="1"/>
          </p:cNvSpPr>
          <p:nvPr>
            <p:ph sz="quarter" idx="1"/>
          </p:nvPr>
        </p:nvSpPr>
        <p:spPr>
          <a:xfrm>
            <a:off x="444500" y="1942752"/>
            <a:ext cx="8229600" cy="4043362"/>
          </a:xfrm>
        </p:spPr>
        <p:txBody>
          <a:bodyPr>
            <a:normAutofit/>
          </a:bodyPr>
          <a:lstStyle/>
          <a:p>
            <a:pPr>
              <a:buNone/>
            </a:pPr>
            <a:r>
              <a:rPr lang="es-ES_tradnl" sz="2000" noProof="0" dirty="0">
                <a:latin typeface="Helvetica" charset="0"/>
                <a:ea typeface="Helvetica" charset="0"/>
                <a:cs typeface="Helvetica" charset="0"/>
              </a:rPr>
              <a:t>Responsabilidad Social (RS) es la responsabilidad de una organización ante los impactos que sus decisiones y actividades ocasionan en la sociedad y el medio ambiente mediante comportamiento ético y transparente que:</a:t>
            </a:r>
          </a:p>
          <a:p>
            <a:r>
              <a:rPr lang="es-ES_tradnl" sz="2000" noProof="0" dirty="0">
                <a:latin typeface="Helvetica" charset="0"/>
                <a:ea typeface="Helvetica" charset="0"/>
                <a:cs typeface="Helvetica" charset="0"/>
              </a:rPr>
              <a:t>Contribuya al </a:t>
            </a:r>
            <a:r>
              <a:rPr lang="es-ES_tradnl" sz="2000" u="sng" noProof="0" dirty="0">
                <a:latin typeface="Helvetica" charset="0"/>
                <a:ea typeface="Helvetica" charset="0"/>
                <a:cs typeface="Helvetica" charset="0"/>
              </a:rPr>
              <a:t>desarrollo sostenible</a:t>
            </a:r>
            <a:r>
              <a:rPr lang="es-ES_tradnl" sz="2000" noProof="0" dirty="0">
                <a:latin typeface="Helvetica" charset="0"/>
                <a:ea typeface="Helvetica" charset="0"/>
                <a:cs typeface="Helvetica" charset="0"/>
              </a:rPr>
              <a:t>, incluyendo la salud y el bienestar de la sociedad</a:t>
            </a:r>
          </a:p>
          <a:p>
            <a:r>
              <a:rPr lang="es-ES_tradnl" sz="2000" noProof="0" dirty="0">
                <a:latin typeface="Helvetica" charset="0"/>
                <a:ea typeface="Helvetica" charset="0"/>
                <a:cs typeface="Helvetica" charset="0"/>
              </a:rPr>
              <a:t>Tome en consideración las expectativas de sus </a:t>
            </a:r>
            <a:r>
              <a:rPr lang="es-ES_tradnl" sz="2000" u="sng" noProof="0" dirty="0">
                <a:latin typeface="Helvetica" charset="0"/>
                <a:ea typeface="Helvetica" charset="0"/>
                <a:cs typeface="Helvetica" charset="0"/>
              </a:rPr>
              <a:t>partes interesadas</a:t>
            </a:r>
            <a:r>
              <a:rPr lang="es-ES_tradnl" sz="2000" noProof="0" dirty="0">
                <a:latin typeface="Helvetica" charset="0"/>
                <a:ea typeface="Helvetica" charset="0"/>
                <a:cs typeface="Helvetica" charset="0"/>
              </a:rPr>
              <a:t>.</a:t>
            </a:r>
          </a:p>
          <a:p>
            <a:r>
              <a:rPr lang="es-ES_tradnl" sz="2000" noProof="0" dirty="0">
                <a:latin typeface="Helvetica" charset="0"/>
                <a:ea typeface="Helvetica" charset="0"/>
                <a:cs typeface="Helvetica" charset="0"/>
              </a:rPr>
              <a:t>Cumpla con </a:t>
            </a:r>
            <a:r>
              <a:rPr lang="es-ES_tradnl" sz="2000" u="sng" noProof="0" dirty="0">
                <a:latin typeface="Helvetica" charset="0"/>
                <a:ea typeface="Helvetica" charset="0"/>
                <a:cs typeface="Helvetica" charset="0"/>
              </a:rPr>
              <a:t>la legislación </a:t>
            </a:r>
            <a:r>
              <a:rPr lang="es-ES_tradnl" sz="2000" noProof="0" dirty="0">
                <a:latin typeface="Helvetica" charset="0"/>
                <a:ea typeface="Helvetica" charset="0"/>
                <a:cs typeface="Helvetica" charset="0"/>
              </a:rPr>
              <a:t>aplicable y sea coherente con </a:t>
            </a:r>
            <a:r>
              <a:rPr lang="es-ES_tradnl" sz="2000" u="sng" noProof="0" dirty="0">
                <a:latin typeface="Helvetica" charset="0"/>
                <a:ea typeface="Helvetica" charset="0"/>
                <a:cs typeface="Helvetica" charset="0"/>
              </a:rPr>
              <a:t>la normativa internacional de comportamiento</a:t>
            </a:r>
            <a:r>
              <a:rPr lang="es-ES_tradnl" sz="2000" noProof="0" dirty="0">
                <a:latin typeface="Helvetica" charset="0"/>
                <a:ea typeface="Helvetica" charset="0"/>
                <a:cs typeface="Helvetica" charset="0"/>
              </a:rPr>
              <a:t>, y</a:t>
            </a:r>
          </a:p>
          <a:p>
            <a:r>
              <a:rPr lang="es-ES_tradnl" sz="2000" noProof="0" dirty="0">
                <a:latin typeface="Helvetica" charset="0"/>
                <a:ea typeface="Helvetica" charset="0"/>
                <a:cs typeface="Helvetica" charset="0"/>
              </a:rPr>
              <a:t>Esté </a:t>
            </a:r>
            <a:r>
              <a:rPr lang="es-ES_tradnl" sz="2000" u="sng" noProof="0" dirty="0">
                <a:latin typeface="Helvetica" charset="0"/>
                <a:ea typeface="Helvetica" charset="0"/>
                <a:cs typeface="Helvetica" charset="0"/>
              </a:rPr>
              <a:t>integrada</a:t>
            </a:r>
            <a:r>
              <a:rPr lang="es-ES_tradnl" sz="2000" noProof="0" dirty="0">
                <a:latin typeface="Helvetica" charset="0"/>
                <a:ea typeface="Helvetica" charset="0"/>
                <a:cs typeface="Helvetica" charset="0"/>
              </a:rPr>
              <a:t> en toda la organización y se lleve a la práctica en sus relaciones.</a:t>
            </a:r>
          </a:p>
          <a:p>
            <a:pPr>
              <a:buNone/>
            </a:pPr>
            <a:endParaRPr lang="es-ES_tradnl" sz="2000" noProof="0" dirty="0">
              <a:latin typeface="Helvetica" charset="0"/>
              <a:ea typeface="Helvetica" charset="0"/>
              <a:cs typeface="Helvetica" charset="0"/>
            </a:endParaRPr>
          </a:p>
          <a:p>
            <a:endParaRPr lang="es-ES_tradnl" sz="2000" b="0" noProof="0" dirty="0">
              <a:latin typeface="Helvetica" charset="0"/>
              <a:ea typeface="Helvetica" charset="0"/>
              <a:cs typeface="Helvetica" charset="0"/>
            </a:endParaRPr>
          </a:p>
        </p:txBody>
      </p:sp>
    </p:spTree>
    <p:extLst>
      <p:ext uri="{BB962C8B-B14F-4D97-AF65-F5344CB8AC3E}">
        <p14:creationId xmlns:p14="http://schemas.microsoft.com/office/powerpoint/2010/main" val="2775582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4638"/>
            <a:ext cx="7772400" cy="639762"/>
          </a:xfrm>
        </p:spPr>
        <p:txBody>
          <a:bodyPr>
            <a:noAutofit/>
          </a:bodyPr>
          <a:lstStyle/>
          <a:p>
            <a:r>
              <a:rPr lang="es-ES_tradnl" sz="3600" noProof="0">
                <a:solidFill>
                  <a:srgbClr val="0070C0"/>
                </a:solidFill>
                <a:latin typeface="Helvetica" charset="0"/>
                <a:ea typeface="Helvetica" charset="0"/>
                <a:cs typeface="Helvetica" charset="0"/>
              </a:rPr>
              <a:t>Definición de la RS, continuación</a:t>
            </a:r>
          </a:p>
        </p:txBody>
      </p:sp>
      <p:sp>
        <p:nvSpPr>
          <p:cNvPr id="5" name="Content Placeholder 4"/>
          <p:cNvSpPr>
            <a:spLocks noGrp="1"/>
          </p:cNvSpPr>
          <p:nvPr>
            <p:ph sz="quarter" idx="1"/>
          </p:nvPr>
        </p:nvSpPr>
        <p:spPr>
          <a:xfrm>
            <a:off x="742950" y="1250951"/>
            <a:ext cx="7772400" cy="5105400"/>
          </a:xfrm>
        </p:spPr>
        <p:txBody>
          <a:bodyPr>
            <a:normAutofit fontScale="85000" lnSpcReduction="10000"/>
          </a:bodyPr>
          <a:lstStyle/>
          <a:p>
            <a:pPr algn="just">
              <a:buNone/>
            </a:pPr>
            <a:r>
              <a:rPr lang="es-ES_tradnl" noProof="0" dirty="0">
                <a:latin typeface="Helvetica" charset="0"/>
                <a:ea typeface="Helvetica" charset="0"/>
                <a:cs typeface="Helvetica" charset="0"/>
              </a:rPr>
              <a:t>Nota 1: Las actividades incluyen productos, servicios y procesos.</a:t>
            </a:r>
          </a:p>
          <a:p>
            <a:pPr algn="just">
              <a:buNone/>
            </a:pPr>
            <a:r>
              <a:rPr lang="es-ES_tradnl" noProof="0" dirty="0">
                <a:latin typeface="Helvetica" charset="0"/>
                <a:ea typeface="Helvetica" charset="0"/>
                <a:cs typeface="Helvetica" charset="0"/>
              </a:rPr>
              <a:t>Nota 2: Las relaciones se refieren a las actividades de una organización dentro de su esfera de influencia.</a:t>
            </a:r>
          </a:p>
          <a:p>
            <a:pPr>
              <a:buNone/>
            </a:pPr>
            <a:r>
              <a:rPr lang="es-ES_tradnl" noProof="0" dirty="0">
                <a:latin typeface="Helvetica" charset="0"/>
                <a:ea typeface="Helvetica" charset="0"/>
                <a:cs typeface="Helvetica" charset="0"/>
              </a:rPr>
              <a:t>	</a:t>
            </a:r>
            <a:r>
              <a:rPr lang="es-ES_tradnl" sz="2000" noProof="0" dirty="0">
                <a:latin typeface="Helvetica" charset="0"/>
                <a:ea typeface="Helvetica" charset="0"/>
                <a:cs typeface="Helvetica" charset="0"/>
              </a:rPr>
              <a:t>(Esfera de influencia se refiere al rango de relaciones a través de las cuales la organización tiene la capacidad de afectar las decisiones o actividades de otros – sus dueños, clientes, trabajadores, proveedores, etc.)</a:t>
            </a:r>
          </a:p>
          <a:p>
            <a:pPr>
              <a:buNone/>
            </a:pPr>
            <a:endParaRPr lang="es-ES_tradnl" sz="2000" noProof="0" dirty="0">
              <a:latin typeface="Helvetica" charset="0"/>
              <a:ea typeface="Helvetica" charset="0"/>
              <a:cs typeface="Helvetica" charset="0"/>
            </a:endParaRPr>
          </a:p>
          <a:p>
            <a:pPr>
              <a:buNone/>
            </a:pPr>
            <a:r>
              <a:rPr lang="es-ES_tradnl" sz="2800" noProof="0" dirty="0">
                <a:latin typeface="Helvetica" charset="0"/>
                <a:ea typeface="Helvetica" charset="0"/>
                <a:cs typeface="Helvetica" charset="0"/>
              </a:rPr>
              <a:t>   “El desarrollo sostenible se trata de satisfacer las necesidades de la sociedad mientras que se vive dentro de los límites ecol</a:t>
            </a:r>
            <a:r>
              <a:rPr lang="es-ES_tradnl" noProof="0" dirty="0">
                <a:latin typeface="Helvetica" charset="0"/>
                <a:ea typeface="Helvetica" charset="0"/>
                <a:cs typeface="Helvetica" charset="0"/>
              </a:rPr>
              <a:t>ógicos del planeta y sin comprometer la capacidad de que las generaciones futuras cumplan sus necesidades.”</a:t>
            </a:r>
            <a:endParaRPr lang="es-ES_tradnl" sz="2800" noProof="0" dirty="0">
              <a:latin typeface="Helvetica" charset="0"/>
              <a:ea typeface="Helvetica" charset="0"/>
              <a:cs typeface="Helvetica" charset="0"/>
            </a:endParaRPr>
          </a:p>
          <a:p>
            <a:pPr>
              <a:buNone/>
            </a:pPr>
            <a:endParaRPr lang="es-ES_tradnl" noProof="0" dirty="0">
              <a:latin typeface="Helvetica" charset="0"/>
              <a:ea typeface="Helvetica" charset="0"/>
              <a:cs typeface="Helvetica" charset="0"/>
            </a:endParaRPr>
          </a:p>
          <a:p>
            <a:pPr>
              <a:buNone/>
            </a:pPr>
            <a:r>
              <a:rPr lang="es-ES_tradnl" sz="1900" noProof="0" dirty="0">
                <a:latin typeface="Helvetica" charset="0"/>
                <a:ea typeface="Helvetica" charset="0"/>
                <a:cs typeface="Helvetica" charset="0"/>
              </a:rPr>
              <a:t>Fuentes:  ISO 26000: 2010  Cláusula 2:18; Cláusula 3.3.5</a:t>
            </a:r>
          </a:p>
        </p:txBody>
      </p:sp>
    </p:spTree>
    <p:extLst>
      <p:ext uri="{BB962C8B-B14F-4D97-AF65-F5344CB8AC3E}">
        <p14:creationId xmlns:p14="http://schemas.microsoft.com/office/powerpoint/2010/main" val="834241916"/>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1091</TotalTime>
  <Words>5126</Words>
  <Application>Microsoft Office PowerPoint</Application>
  <PresentationFormat>On-screen Show (4:3)</PresentationFormat>
  <Paragraphs>526</Paragraphs>
  <Slides>59</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59</vt:i4>
      </vt:variant>
    </vt:vector>
  </HeadingPairs>
  <TitlesOfParts>
    <vt:vector size="68" baseType="lpstr">
      <vt:lpstr>ＭＳ Ｐゴシック</vt:lpstr>
      <vt:lpstr>Arial</vt:lpstr>
      <vt:lpstr>Calibri</vt:lpstr>
      <vt:lpstr>Calibri Light</vt:lpstr>
      <vt:lpstr>Helvetica</vt:lpstr>
      <vt:lpstr>Verdana</vt:lpstr>
      <vt:lpstr>Wingdings</vt:lpstr>
      <vt:lpstr>Wingdings 2</vt:lpstr>
      <vt:lpstr>Office-tema</vt:lpstr>
      <vt:lpstr>ISO 26000 Material de capacitación básica</vt:lpstr>
      <vt:lpstr>INTRODUCCIÓN</vt:lpstr>
      <vt:lpstr>1. Sobre esta presentación</vt:lpstr>
      <vt:lpstr>Cómo usar esta presentación</vt:lpstr>
      <vt:lpstr>2. Sobre ISO 26000</vt:lpstr>
      <vt:lpstr>¿Qué hace a ISO 26000 importante y creíble? </vt:lpstr>
      <vt:lpstr>Ejemplos de vinculaciones entre normas internacionales e ISO 26000</vt:lpstr>
      <vt:lpstr>¿Cómo define ISO 26000 la Responsabilidad Social?</vt:lpstr>
      <vt:lpstr>Definición de la RS, continuación</vt:lpstr>
      <vt:lpstr>¿Qué le ofrece ISO 26000 a sus usuarios?  </vt:lpstr>
      <vt:lpstr>ISO 26000 puede ser utilizada por cualquier organización, por ejemplo:</vt:lpstr>
      <vt:lpstr>La ISO 26000 de Responsabilidad Social puede</vt:lpstr>
      <vt:lpstr>Mejorar la responsabilidad social  contribuye a un “ciclo virtuoso”  en el que cada acción fortalece a la organización  y a la comunidad, impulsando el desarrollo sostenible</vt:lpstr>
      <vt:lpstr>3. El contenido fundamental</vt:lpstr>
      <vt:lpstr>PowerPoint Presentation</vt:lpstr>
      <vt:lpstr>Los 7 Principios</vt:lpstr>
      <vt:lpstr>Rendición de cuentas y transparencia</vt:lpstr>
      <vt:lpstr>PowerPoint Presentation</vt:lpstr>
      <vt:lpstr>Principio de Comportamiento Ético</vt:lpstr>
      <vt:lpstr>Principio de Respeto a los intereses de las partes interesadas</vt:lpstr>
      <vt:lpstr>Respeto al principio de legalidad</vt:lpstr>
      <vt:lpstr>Principio de respeto a la normativa internacional de comportamiento</vt:lpstr>
      <vt:lpstr>Principio de respeto a los derechos humanos</vt:lpstr>
      <vt:lpstr>En resumen, los 7 principios:</vt:lpstr>
      <vt:lpstr>Las 7 materias fundamentales</vt:lpstr>
      <vt:lpstr>Las 7 materias fundamentales</vt:lpstr>
      <vt:lpstr>Materia fundamental: gobernanza de la organización</vt:lpstr>
      <vt:lpstr>Material fundamental: derechos humanos</vt:lpstr>
      <vt:lpstr>Materia fundamental: prácticas laborales</vt:lpstr>
      <vt:lpstr>Materia fundamental: medio ambiente</vt:lpstr>
      <vt:lpstr>Materia fundamental: prácticas justas de operación</vt:lpstr>
      <vt:lpstr>Materia fundamental: asuntos de consumidores </vt:lpstr>
      <vt:lpstr>Materia fundamental: participación activa y desarrollo de la comunidad</vt:lpstr>
      <vt:lpstr>Nota:  “Participación activa y desarrollo de la comunidad” es diferente de la filantropía</vt:lpstr>
      <vt:lpstr> Involucramiento y comunicación de las partes interesadas: un componente crucial</vt:lpstr>
      <vt:lpstr>¿Qué quiere decir “partes interesadas”?</vt:lpstr>
      <vt:lpstr>¿Quiénes son sus partes interesadas?</vt:lpstr>
      <vt:lpstr>Para mejorar el desempeño organizacional, el involucramiento con las partes interesadas debería:</vt:lpstr>
      <vt:lpstr>4. CÓMO USAR ISO 26000</vt:lpstr>
      <vt:lpstr>Integrando a la RS a través de una organización, cláusula 7</vt:lpstr>
      <vt:lpstr>PowerPoint Presentation</vt:lpstr>
      <vt:lpstr>Enfoque de lista de verificación: identifique asuntos que necesitan mejoría</vt:lpstr>
      <vt:lpstr>Identificación e involucramiento de partes interesadas: ejemplos</vt:lpstr>
      <vt:lpstr>¿Quiénes son sus partes interesadas? Estas son algunas preguntas que pueden ayudarlo a identificarlas</vt:lpstr>
      <vt:lpstr>Estableciendo prioridades</vt:lpstr>
      <vt:lpstr>Evaluando responsabilidades en su esfera de influencia</vt:lpstr>
      <vt:lpstr>“Debida diligencia” – investigando situaciones y evitando riesgos de RS</vt:lpstr>
      <vt:lpstr>Comunicando sobre su RS</vt:lpstr>
      <vt:lpstr>PowerPoint Presentation</vt:lpstr>
      <vt:lpstr>RECURSOS ADICIONALES </vt:lpstr>
      <vt:lpstr>Ejemplos de materiales de guía de RS</vt:lpstr>
      <vt:lpstr>Atribuciones de uso de ISO 26000</vt:lpstr>
      <vt:lpstr>Dónde obtener la ISO 26000 y otros recursos</vt:lpstr>
      <vt:lpstr>Opcional: preguntas para discusión Discuta argumentos y ejemplos que apoyan y se oponen a cada afirmación. No hay ”correcto” o ”erróneo”. Esto funciona bien cuando los participantes se dividen en grupos pequeños.</vt:lpstr>
      <vt:lpstr>Apéndice</vt:lpstr>
      <vt:lpstr>Más sobre ISO, www.iso.org</vt:lpstr>
      <vt:lpstr>Más sobre el proceso de desarrollo de ISO 26000 con múltiples partes interesadas www.iso.org/wgsr</vt:lpstr>
      <vt:lpstr>Lista completa de asuntos para las 7 Materias Fundamentales  Cada tema tiene una definición y una descripción seguida por una lista de acciones y expectativas relacionadas</vt:lpstr>
      <vt:lpstr>Lista completa de asuntos para las 7 Materias Fundamentales (continuación)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Staffan Söderberg</dc:creator>
  <cp:lastModifiedBy>Irasema Colebrook</cp:lastModifiedBy>
  <cp:revision>158</cp:revision>
  <dcterms:created xsi:type="dcterms:W3CDTF">2016-02-18T13:56:09Z</dcterms:created>
  <dcterms:modified xsi:type="dcterms:W3CDTF">2022-01-24T14:37:24Z</dcterms:modified>
</cp:coreProperties>
</file>