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3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3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05A65-C7B6-91AC-1B87-2B632B5A5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56EFBB-EB14-CAFA-0544-DA90B18E7F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93E4CF-3C3D-6857-C011-4775C8FEE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2597AF-2A1E-1F6F-E995-112A4CA7E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3DDA65-E1FA-F89F-7684-0C2110B3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01363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8BEA7B-ED8B-2D05-213C-324B84A74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601E65-FF03-AB22-A947-003EFA768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370C55-9124-D467-AB76-6AE7D8B93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6D6E4B-257A-ED0E-D639-BE35046BB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3C4AD4-F8E4-7F36-BDCB-D5D7ACDBE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3288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BAA11BA-A626-F9F2-4B41-060E20C90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C83EC42-38AB-0CDC-7BB3-C6758C08C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84C14B-7141-028A-1AD5-EE4B235F9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5C4DF1-9F82-C841-39A7-427DB7B04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8FA154-834B-24ED-28D1-75820DF2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38863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38598D-5D23-371C-1631-50C4B80CB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B18B6D-A22E-CE0D-23BC-2457FF7D1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876529-3E3E-ADEB-9917-4C96FD033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C173A6-4318-9F30-2A2A-77EBF776F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D3D1D4-EEC9-ADF4-778A-DF08001D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47409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5B3C94-7849-25AB-3740-5069117DD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CFA2F1-8DAA-C815-8CA4-86CA69F48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33FD95-8F1D-998C-8408-B2446AEE8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A9A349-E238-2322-7715-05E0A262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99F398-E9F7-5626-385C-FF4E5BD7D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9727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F1E89-8FBC-EEF4-EEC9-87961CAD5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3D986D-E10A-58FE-EF23-FC0986816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DF670E7-91B1-58FC-D199-0E2EAFE9A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A8176B-AF63-EB0C-8E1F-745A1459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3FD38B-B17A-A22A-B2F0-2B7DB593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788B3C-07A9-A4A7-7A2A-2F70CB67B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9360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02168-04D9-359F-3044-E0897EB15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47FED7-A7C8-F4D3-C03C-09D008034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385959-90F4-1D1A-9FC0-7B0C0C981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62BAC4-D248-1359-33C3-ED46B7BEBA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33D277E-B8A1-BE4C-93F2-64386B981F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0B96613-25D8-8B74-D343-B0F0DEBA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2DC11C-8BEE-A136-A182-D1B8B0CF7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D82E54D-6455-85CD-843E-6ED255BB6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42746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6077D-AD9C-F9FD-9239-C83A473F6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45A6DD8-3C48-7805-C0A5-86AEA3985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60D68B6-9C36-2220-4659-40888CA3B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C2C0BE0-16A2-61F3-91A2-8EEA3E959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5773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8FC903B-ADF3-1AC7-21C1-6566F3C1F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04A087B-1F73-5F24-87BF-969694BB2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06696C-6338-CA73-6404-AB5FB11CE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100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2B593C-8335-CBC4-8ADD-28C49C37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33BBB4-75BC-EB89-F58B-5B6F9A443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CB89CBE-E290-2AD5-2C0F-34CCEF18D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6240DF-4CD6-A2A9-5329-C2965E900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715B9A-5F01-57F1-F752-1E9819E85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E3D9FE-EE94-70C8-EC1A-F5479CCE4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5856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BC3CBA-B507-BE48-9A11-456F7BE72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BBB8231-3BBF-F061-0B79-D17C4BD55D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4ACE934-FD6A-B649-4D8C-714CEDF7E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7EE361-01AD-B983-F799-D8FC9CCC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4190F6-E03D-7915-667C-3E24397A8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F68985-3618-8789-65D0-5811DD1B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69132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2A80E7D-94AE-6142-FCA7-3196EDCE3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BA7D36-53A9-2E96-6811-A0A198A32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B8D513-EE27-F50C-1C7B-5CCC25ED5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FD27BD-95C1-4516-A32E-E42E8AB427D4}" type="datetimeFigureOut">
              <a:rPr lang="es-PA" smtClean="0"/>
              <a:t>03/18/2026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D59B8E-AF3A-7D03-72B0-8446A460EF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FEEC8B-1FB6-066F-456C-B678EE4B6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BFDEE5-2B52-4AA2-BCC2-1CD46410DFE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4691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vuce@mici.gob.p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7D088FC-F1A2-E5F0-845A-59AE1C6F3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3256" y="2334873"/>
            <a:ext cx="9971023" cy="3727599"/>
          </a:xfrm>
        </p:spPr>
        <p:txBody>
          <a:bodyPr anchor="b">
            <a:noAutofit/>
          </a:bodyPr>
          <a:lstStyle/>
          <a:p>
            <a:pPr algn="l"/>
            <a:r>
              <a:rPr lang="es-PA" dirty="0"/>
              <a:t>Guía de llenado del formulario </a:t>
            </a:r>
            <a:br>
              <a:rPr lang="es-PA" dirty="0"/>
            </a:br>
            <a:br>
              <a:rPr lang="es-PA" sz="4400" dirty="0"/>
            </a:br>
            <a:r>
              <a:rPr lang="es-MX" sz="4400" dirty="0"/>
              <a:t>FORMULARIO DE SOLICITUD PARA EL EXPORTADOR AUTORIZADO DE LOS DIFERENTES ACUERDOS Y TRATADOS COMERCIALES VIGENTES PARA LA REPUBLICA DE PANAMÁ (QUE ASÍ LO ESTABLEZCAN)</a:t>
            </a:r>
            <a:endParaRPr lang="es-PA" sz="4400" dirty="0"/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2524037B-1529-A4A4-DDC9-62A26BF25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0158" y="18288"/>
            <a:ext cx="3291841" cy="7174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3513CC1-6F17-773A-F5D6-F6A9A55DEA5D}"/>
              </a:ext>
            </a:extLst>
          </p:cNvPr>
          <p:cNvSpPr txBox="1"/>
          <p:nvPr/>
        </p:nvSpPr>
        <p:spPr>
          <a:xfrm>
            <a:off x="8215170" y="5854007"/>
            <a:ext cx="3492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dirty="0"/>
              <a:t>Actualizado en Marzo 2025</a:t>
            </a:r>
          </a:p>
        </p:txBody>
      </p:sp>
    </p:spTree>
    <p:extLst>
      <p:ext uri="{BB962C8B-B14F-4D97-AF65-F5344CB8AC3E}">
        <p14:creationId xmlns:p14="http://schemas.microsoft.com/office/powerpoint/2010/main" val="224360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69AF6C-5479-59CF-E1FD-6210F7967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Paso 1</a:t>
            </a:r>
            <a:br>
              <a:rPr lang="es-PA" dirty="0"/>
            </a:br>
            <a:endParaRPr lang="es-PA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AC9809A-0151-9AC7-8B58-F3F387EE2F2C}"/>
              </a:ext>
            </a:extLst>
          </p:cNvPr>
          <p:cNvSpPr txBox="1"/>
          <p:nvPr/>
        </p:nvSpPr>
        <p:spPr>
          <a:xfrm>
            <a:off x="5374201" y="4010726"/>
            <a:ext cx="488230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dirty="0"/>
              <a:t>Si vas a realizar el trámite de renovación de la solicitud de exportador autorizado, debes seleccionar la casilla que corresponde. </a:t>
            </a:r>
          </a:p>
          <a:p>
            <a:pPr algn="just"/>
            <a:r>
              <a:rPr lang="es-PA" sz="1600" b="1" i="1" dirty="0"/>
              <a:t>Nota: La vigencia de la autorización es de 5 años prorrogables. Recuerda que las renovaciones de solicitud de exportador autorizado, se debe realizar por lo menos 3 meses antes de la culminación del beneficio.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C23D99A-5E09-AE0D-25BF-01E927452D10}"/>
              </a:ext>
            </a:extLst>
          </p:cNvPr>
          <p:cNvSpPr txBox="1"/>
          <p:nvPr/>
        </p:nvSpPr>
        <p:spPr>
          <a:xfrm>
            <a:off x="5407737" y="1520785"/>
            <a:ext cx="48823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dirty="0"/>
              <a:t>Si vas a realizar la solicitud de Exportador Autorizado por primera vez, debes seleccionar la casilla que corresponde</a:t>
            </a:r>
          </a:p>
          <a:p>
            <a:pPr algn="just"/>
            <a:endParaRPr lang="es-PA" sz="1600" b="1" i="1" dirty="0"/>
          </a:p>
        </p:txBody>
      </p:sp>
      <p:sp>
        <p:nvSpPr>
          <p:cNvPr id="9" name="Flecha: hacia la izquierda 8">
            <a:extLst>
              <a:ext uri="{FF2B5EF4-FFF2-40B4-BE49-F238E27FC236}">
                <a16:creationId xmlns:a16="http://schemas.microsoft.com/office/drawing/2014/main" id="{75A3DA83-F5D0-19E5-E4C6-ACFDE7062599}"/>
              </a:ext>
            </a:extLst>
          </p:cNvPr>
          <p:cNvSpPr/>
          <p:nvPr/>
        </p:nvSpPr>
        <p:spPr>
          <a:xfrm rot="11471723">
            <a:off x="3922302" y="3830356"/>
            <a:ext cx="1226523" cy="245358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10" name="Flecha: hacia la izquierda 9">
            <a:extLst>
              <a:ext uri="{FF2B5EF4-FFF2-40B4-BE49-F238E27FC236}">
                <a16:creationId xmlns:a16="http://schemas.microsoft.com/office/drawing/2014/main" id="{7B40E054-943E-EB20-CC99-9CB1B772F46B}"/>
              </a:ext>
            </a:extLst>
          </p:cNvPr>
          <p:cNvSpPr/>
          <p:nvPr/>
        </p:nvSpPr>
        <p:spPr>
          <a:xfrm rot="9005555">
            <a:off x="3728322" y="2403325"/>
            <a:ext cx="1347611" cy="19399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F9F946AA-FC95-0069-8DAA-53907928BD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088" y="18288"/>
            <a:ext cx="3803912" cy="82905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A8B7F1E5-7424-0E04-9015-3F196D8716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034" y="2583321"/>
            <a:ext cx="3100999" cy="137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5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Marcador de contenido 12">
            <a:extLst>
              <a:ext uri="{FF2B5EF4-FFF2-40B4-BE49-F238E27FC236}">
                <a16:creationId xmlns:a16="http://schemas.microsoft.com/office/drawing/2014/main" id="{2789BE41-344C-C133-707E-570917604E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7215" y="2143099"/>
            <a:ext cx="5940557" cy="2607834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C25B58A-8FF8-05D7-3CAC-C8E23549E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dirty="0"/>
              <a:t>Paso 2:</a:t>
            </a:r>
            <a:br>
              <a:rPr lang="es-PA" dirty="0"/>
            </a:br>
            <a:endParaRPr lang="es-PA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0A971A8-1F2F-00A0-57E8-B555E9FB8146}"/>
              </a:ext>
            </a:extLst>
          </p:cNvPr>
          <p:cNvSpPr txBox="1"/>
          <p:nvPr/>
        </p:nvSpPr>
        <p:spPr>
          <a:xfrm>
            <a:off x="192506" y="1384861"/>
            <a:ext cx="2021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Es importante colocar el nombre de la empresa establecido en su aviso de operación (Panamá Emprende)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4CEF2B72-DF6B-A1AD-3BBF-8A49C12E56D1}"/>
              </a:ext>
            </a:extLst>
          </p:cNvPr>
          <p:cNvSpPr/>
          <p:nvPr/>
        </p:nvSpPr>
        <p:spPr>
          <a:xfrm rot="10800000">
            <a:off x="1593716" y="2643988"/>
            <a:ext cx="1519966" cy="132871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8904507-9FF7-5ED1-9FA9-F7FE4EDE4590}"/>
              </a:ext>
            </a:extLst>
          </p:cNvPr>
          <p:cNvSpPr txBox="1"/>
          <p:nvPr/>
        </p:nvSpPr>
        <p:spPr>
          <a:xfrm>
            <a:off x="192506" y="3395647"/>
            <a:ext cx="2021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Nombre del representante legal en caso de ser persona jurídica o del dueño de la empresa en caso de ser persona natural</a:t>
            </a:r>
          </a:p>
        </p:txBody>
      </p:sp>
      <p:sp>
        <p:nvSpPr>
          <p:cNvPr id="9" name="Flecha: hacia la izquierda 8">
            <a:extLst>
              <a:ext uri="{FF2B5EF4-FFF2-40B4-BE49-F238E27FC236}">
                <a16:creationId xmlns:a16="http://schemas.microsoft.com/office/drawing/2014/main" id="{A7CEE900-4ADF-E244-FAC6-B1EA9E1D9631}"/>
              </a:ext>
            </a:extLst>
          </p:cNvPr>
          <p:cNvSpPr/>
          <p:nvPr/>
        </p:nvSpPr>
        <p:spPr>
          <a:xfrm rot="10302846">
            <a:off x="2339077" y="3695708"/>
            <a:ext cx="662872" cy="18776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12154A8-A32D-8D54-E77C-475AD93E0C52}"/>
              </a:ext>
            </a:extLst>
          </p:cNvPr>
          <p:cNvSpPr txBox="1"/>
          <p:nvPr/>
        </p:nvSpPr>
        <p:spPr>
          <a:xfrm>
            <a:off x="9978189" y="2828952"/>
            <a:ext cx="20213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Debes especificar el acuerdo comercial  al que se está acogiendo como exportador autorizado.</a:t>
            </a:r>
            <a:endParaRPr lang="es-PA" sz="1400" strike="dblStrike" dirty="0"/>
          </a:p>
        </p:txBody>
      </p:sp>
      <p:sp>
        <p:nvSpPr>
          <p:cNvPr id="11" name="Flecha: hacia la izquierda 10">
            <a:extLst>
              <a:ext uri="{FF2B5EF4-FFF2-40B4-BE49-F238E27FC236}">
                <a16:creationId xmlns:a16="http://schemas.microsoft.com/office/drawing/2014/main" id="{0C10E953-0BDC-7193-98F9-0AD67B26F236}"/>
              </a:ext>
            </a:extLst>
          </p:cNvPr>
          <p:cNvSpPr/>
          <p:nvPr/>
        </p:nvSpPr>
        <p:spPr>
          <a:xfrm>
            <a:off x="9078318" y="3612382"/>
            <a:ext cx="893136" cy="200665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15C6F037-50F0-5AE8-8947-3FF6AA3876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088" y="18288"/>
            <a:ext cx="3803912" cy="829058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704D976C-D643-9132-CF25-FDEBF63F6405}"/>
              </a:ext>
            </a:extLst>
          </p:cNvPr>
          <p:cNvSpPr txBox="1"/>
          <p:nvPr/>
        </p:nvSpPr>
        <p:spPr>
          <a:xfrm>
            <a:off x="2833677" y="5203344"/>
            <a:ext cx="30367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Debe seleccionar una de las casillas de acuerdo con el sector de exportación que corresponde en el acuerdo comercial</a:t>
            </a:r>
            <a:endParaRPr lang="es-PA" sz="1400" strike="dblStrike" dirty="0"/>
          </a:p>
        </p:txBody>
      </p:sp>
      <p:sp>
        <p:nvSpPr>
          <p:cNvPr id="18" name="Flecha: hacia la izquierda 17">
            <a:extLst>
              <a:ext uri="{FF2B5EF4-FFF2-40B4-BE49-F238E27FC236}">
                <a16:creationId xmlns:a16="http://schemas.microsoft.com/office/drawing/2014/main" id="{F7617E51-88BF-4E90-AA05-5E91C45AC39B}"/>
              </a:ext>
            </a:extLst>
          </p:cNvPr>
          <p:cNvSpPr/>
          <p:nvPr/>
        </p:nvSpPr>
        <p:spPr>
          <a:xfrm rot="5400000">
            <a:off x="3337351" y="4837377"/>
            <a:ext cx="511984" cy="219953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9555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Marcador de contenido 12">
            <a:extLst>
              <a:ext uri="{FF2B5EF4-FFF2-40B4-BE49-F238E27FC236}">
                <a16:creationId xmlns:a16="http://schemas.microsoft.com/office/drawing/2014/main" id="{83A512FF-6FAF-16C8-3FAC-C4F104D230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1879" y="2054913"/>
            <a:ext cx="6430272" cy="2886478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5D25151-0835-9B75-12D7-A0A196194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Paso 3</a:t>
            </a:r>
            <a:br>
              <a:rPr lang="es-PA" dirty="0"/>
            </a:br>
            <a:endParaRPr lang="es-PA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4EC38A1-585F-69A9-63EA-FE3D0A5CA1FB}"/>
              </a:ext>
            </a:extLst>
          </p:cNvPr>
          <p:cNvSpPr txBox="1"/>
          <p:nvPr/>
        </p:nvSpPr>
        <p:spPr>
          <a:xfrm>
            <a:off x="192506" y="1384861"/>
            <a:ext cx="20213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Debe colocar la clasificación dada por la Autoridad Nacional de Aduana mediante los doce (12) dígitos arancelarios según el Arancel de Importación de la República de Panamá.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295A2D9F-CF6C-A1DD-838B-38AF5CD0547A}"/>
              </a:ext>
            </a:extLst>
          </p:cNvPr>
          <p:cNvSpPr/>
          <p:nvPr/>
        </p:nvSpPr>
        <p:spPr>
          <a:xfrm rot="9513960">
            <a:off x="1772914" y="2985345"/>
            <a:ext cx="1144603" cy="21655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8" name="Flecha: hacia la izquierda 7">
            <a:extLst>
              <a:ext uri="{FF2B5EF4-FFF2-40B4-BE49-F238E27FC236}">
                <a16:creationId xmlns:a16="http://schemas.microsoft.com/office/drawing/2014/main" id="{F6E6929D-1C07-DA28-72F2-0114F46B2CE3}"/>
              </a:ext>
            </a:extLst>
          </p:cNvPr>
          <p:cNvSpPr/>
          <p:nvPr/>
        </p:nvSpPr>
        <p:spPr>
          <a:xfrm rot="5400000">
            <a:off x="5500261" y="3860701"/>
            <a:ext cx="2383613" cy="22960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958E85C-3EDD-E9A3-85FA-CDF786B6CBF0}"/>
              </a:ext>
            </a:extLst>
          </p:cNvPr>
          <p:cNvSpPr txBox="1"/>
          <p:nvPr/>
        </p:nvSpPr>
        <p:spPr>
          <a:xfrm>
            <a:off x="5181600" y="5224950"/>
            <a:ext cx="2635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Descripción breve del producto a exportar.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8E2A065-37B9-724E-BE31-1D151848917D}"/>
              </a:ext>
            </a:extLst>
          </p:cNvPr>
          <p:cNvSpPr txBox="1"/>
          <p:nvPr/>
        </p:nvSpPr>
        <p:spPr>
          <a:xfrm>
            <a:off x="9385642" y="2237192"/>
            <a:ext cx="20213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País (es) a los que la mercancía será exportada. </a:t>
            </a:r>
          </a:p>
          <a:p>
            <a:pPr algn="just"/>
            <a:r>
              <a:rPr lang="es-PA" sz="1400" b="1" i="1" dirty="0"/>
              <a:t>Nota: Recuerde que estos países deben ser parte del acuerdo comercial que está solicitando</a:t>
            </a:r>
          </a:p>
        </p:txBody>
      </p:sp>
      <p:sp>
        <p:nvSpPr>
          <p:cNvPr id="11" name="Flecha: hacia la izquierda 10">
            <a:extLst>
              <a:ext uri="{FF2B5EF4-FFF2-40B4-BE49-F238E27FC236}">
                <a16:creationId xmlns:a16="http://schemas.microsoft.com/office/drawing/2014/main" id="{6AB50C6C-DEBA-96D4-033A-6FCC7F3E6482}"/>
              </a:ext>
            </a:extLst>
          </p:cNvPr>
          <p:cNvSpPr/>
          <p:nvPr/>
        </p:nvSpPr>
        <p:spPr>
          <a:xfrm rot="613272">
            <a:off x="8222467" y="2835321"/>
            <a:ext cx="1229013" cy="20237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F7A8AB66-EC2C-057D-6E9C-DFC936B099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088" y="18288"/>
            <a:ext cx="3803912" cy="829058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DA9F0C93-7481-9139-A69C-D52A996BA414}"/>
              </a:ext>
            </a:extLst>
          </p:cNvPr>
          <p:cNvSpPr txBox="1"/>
          <p:nvPr/>
        </p:nvSpPr>
        <p:spPr>
          <a:xfrm>
            <a:off x="3284701" y="840687"/>
            <a:ext cx="34991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Se refiere a la descripción del artículo según el sistema armonizado de la Autoridad Nacional de Aduana </a:t>
            </a:r>
          </a:p>
        </p:txBody>
      </p:sp>
      <p:sp>
        <p:nvSpPr>
          <p:cNvPr id="19" name="Flecha: hacia la izquierda 18">
            <a:extLst>
              <a:ext uri="{FF2B5EF4-FFF2-40B4-BE49-F238E27FC236}">
                <a16:creationId xmlns:a16="http://schemas.microsoft.com/office/drawing/2014/main" id="{7629CFA6-519B-D977-8574-DBD5F69E7EC8}"/>
              </a:ext>
            </a:extLst>
          </p:cNvPr>
          <p:cNvSpPr/>
          <p:nvPr/>
        </p:nvSpPr>
        <p:spPr>
          <a:xfrm rot="16200000">
            <a:off x="4481162" y="1821133"/>
            <a:ext cx="738662" cy="286033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34864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B310D666-E2EA-FD9E-8EE2-D9E99DF61C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3110" y="1867738"/>
            <a:ext cx="6458851" cy="1524213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F6AD124-E082-C60C-35A3-23F739A4F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Paso 4</a:t>
            </a:r>
            <a:br>
              <a:rPr lang="es-PA" dirty="0"/>
            </a:br>
            <a:endParaRPr lang="es-PA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B3B06F8-4B87-B484-B238-F68695A32D1E}"/>
              </a:ext>
            </a:extLst>
          </p:cNvPr>
          <p:cNvSpPr txBox="1"/>
          <p:nvPr/>
        </p:nvSpPr>
        <p:spPr>
          <a:xfrm>
            <a:off x="3914274" y="4461550"/>
            <a:ext cx="39303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Describir que los productos cumplen con la norma de origen a exportar según su acuerdo comercial. Para los productos que así lo requieran, la determinación de origen.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31170466-AC6B-74D2-5B8C-75B46A1367F6}"/>
              </a:ext>
            </a:extLst>
          </p:cNvPr>
          <p:cNvSpPr/>
          <p:nvPr/>
        </p:nvSpPr>
        <p:spPr>
          <a:xfrm rot="5400000">
            <a:off x="4461323" y="3261105"/>
            <a:ext cx="1991003" cy="261693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1" name="Imagen 10" descr="Texto&#10;&#10;Descripción generada automáticamente">
            <a:extLst>
              <a:ext uri="{FF2B5EF4-FFF2-40B4-BE49-F238E27FC236}">
                <a16:creationId xmlns:a16="http://schemas.microsoft.com/office/drawing/2014/main" id="{24923FE2-A7AA-9FD2-EBB3-CBA66E3BB8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088" y="18288"/>
            <a:ext cx="3803912" cy="82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02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714D63-BCF8-A171-C1E7-3BA79D7E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Paso 5</a:t>
            </a:r>
            <a:br>
              <a:rPr lang="es-PA" dirty="0"/>
            </a:br>
            <a:endParaRPr lang="es-PA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096C8A11-9545-D9F9-105F-811D727B5F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0763" y="2430297"/>
            <a:ext cx="6458851" cy="1762371"/>
          </a:xfr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3851090-E50B-B3A2-1E22-580232B388A0}"/>
              </a:ext>
            </a:extLst>
          </p:cNvPr>
          <p:cNvSpPr txBox="1"/>
          <p:nvPr/>
        </p:nvSpPr>
        <p:spPr>
          <a:xfrm>
            <a:off x="262732" y="1803770"/>
            <a:ext cx="24162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Según se establece, debe declarar por lo menos los tres años previos a la solicitud de exportación.</a:t>
            </a:r>
          </a:p>
          <a:p>
            <a:pPr algn="just"/>
            <a:endParaRPr lang="es-PA" sz="1400" b="1" i="1" dirty="0"/>
          </a:p>
          <a:p>
            <a:pPr algn="just"/>
            <a:r>
              <a:rPr lang="es-PA" sz="1400" b="1" i="1" dirty="0"/>
              <a:t>Ejemplo: si usted está realizando esta solicitud en el año 2024, debe presentar una declaración de exportación previa durante los años 2023, 2022 y 2021.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80BE8903-9BF6-3086-3D50-EAB047299A4E}"/>
              </a:ext>
            </a:extLst>
          </p:cNvPr>
          <p:cNvSpPr/>
          <p:nvPr/>
        </p:nvSpPr>
        <p:spPr>
          <a:xfrm rot="10353562">
            <a:off x="2689307" y="2986224"/>
            <a:ext cx="1001180" cy="22379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6E6472E-78A2-67CD-7B99-A04E3FC01D35}"/>
              </a:ext>
            </a:extLst>
          </p:cNvPr>
          <p:cNvSpPr txBox="1"/>
          <p:nvPr/>
        </p:nvSpPr>
        <p:spPr>
          <a:xfrm>
            <a:off x="4908883" y="4684710"/>
            <a:ext cx="20213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Debe presentar el total de trámites de exportación realizados durante este periodo de tiempo.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2BF0C6F-659C-B4C4-4522-D1016D70B0EA}"/>
              </a:ext>
            </a:extLst>
          </p:cNvPr>
          <p:cNvSpPr txBox="1"/>
          <p:nvPr/>
        </p:nvSpPr>
        <p:spPr>
          <a:xfrm>
            <a:off x="8013032" y="4684710"/>
            <a:ext cx="20213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1400" dirty="0"/>
              <a:t>Debe colocar el valor FOB total de todos los trámites realizados durante este periodo de tiempo.</a:t>
            </a:r>
          </a:p>
        </p:txBody>
      </p:sp>
      <p:sp>
        <p:nvSpPr>
          <p:cNvPr id="10" name="Flecha: hacia la izquierda 9">
            <a:extLst>
              <a:ext uri="{FF2B5EF4-FFF2-40B4-BE49-F238E27FC236}">
                <a16:creationId xmlns:a16="http://schemas.microsoft.com/office/drawing/2014/main" id="{71D55113-103C-90F6-A2D7-200EBD3463AB}"/>
              </a:ext>
            </a:extLst>
          </p:cNvPr>
          <p:cNvSpPr/>
          <p:nvPr/>
        </p:nvSpPr>
        <p:spPr>
          <a:xfrm rot="5400000">
            <a:off x="5311806" y="3767561"/>
            <a:ext cx="1583962" cy="30526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11" name="Flecha: hacia la izquierda 10">
            <a:extLst>
              <a:ext uri="{FF2B5EF4-FFF2-40B4-BE49-F238E27FC236}">
                <a16:creationId xmlns:a16="http://schemas.microsoft.com/office/drawing/2014/main" id="{DC7003EA-AB3E-1E8E-3695-1163B6E0E4C6}"/>
              </a:ext>
            </a:extLst>
          </p:cNvPr>
          <p:cNvSpPr/>
          <p:nvPr/>
        </p:nvSpPr>
        <p:spPr>
          <a:xfrm rot="5400000">
            <a:off x="7416036" y="3737470"/>
            <a:ext cx="1583962" cy="30526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D6EC7A5E-8D96-76E9-75F5-3371156AE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088" y="18288"/>
            <a:ext cx="3803912" cy="82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054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79AB9-BF42-80E0-8ABD-4BDBE95A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Paso 6</a:t>
            </a:r>
            <a:br>
              <a:rPr lang="es-PA" dirty="0"/>
            </a:br>
            <a:r>
              <a:rPr lang="es-PA" dirty="0"/>
              <a:t>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90EDAF-7177-FCAB-03BE-6DE0FFDA6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690688"/>
            <a:ext cx="11210544" cy="5030151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PA" sz="3200" dirty="0"/>
              <a:t>Una vez completada la solicitud de Exportador Autorizado, se debe anexar lo siguiente:</a:t>
            </a:r>
          </a:p>
          <a:p>
            <a:pPr algn="just"/>
            <a:r>
              <a:rPr lang="es-PA" sz="3200" dirty="0"/>
              <a:t>Aviso de operación emitido por Panamá Emprende</a:t>
            </a:r>
          </a:p>
          <a:p>
            <a:pPr algn="just"/>
            <a:r>
              <a:rPr lang="es-PA" sz="3200" dirty="0"/>
              <a:t>Documento de identidad personal del representante legal de la empresa</a:t>
            </a:r>
          </a:p>
          <a:p>
            <a:pPr marL="0" indent="0" algn="just">
              <a:buNone/>
            </a:pPr>
            <a:endParaRPr lang="es-PA" sz="3200" dirty="0"/>
          </a:p>
          <a:p>
            <a:pPr marL="0" indent="0" algn="just">
              <a:buNone/>
            </a:pPr>
            <a:endParaRPr lang="es-PA" sz="3200" dirty="0"/>
          </a:p>
          <a:p>
            <a:pPr marL="0" indent="0" algn="just">
              <a:buNone/>
            </a:pPr>
            <a:r>
              <a:rPr lang="es-PA" sz="3200" b="1" dirty="0"/>
              <a:t>NOTA: Si el </a:t>
            </a:r>
            <a:r>
              <a:rPr lang="es-MX" sz="3200" dirty="0"/>
              <a:t>FORMULARIO DE SOLICITUD PARA EL EXPORTADOR AUTORIZADO DE LOS DIFERENTES ACUERDOS Y TRATADOS COMERCIALES VIGENTES PARA LA REPUBLICA DE PANAMÁ (QUE ASÍ LO ESTABLEZCAN),</a:t>
            </a:r>
            <a:r>
              <a:rPr lang="es-MX" sz="3200" b="1" dirty="0"/>
              <a:t> </a:t>
            </a:r>
            <a:r>
              <a:rPr lang="es-PA" sz="3200" dirty="0"/>
              <a:t>corresponde al sector industrial y productos pesqueros congelados refrigerados, debe adjuntar a la documentación la DETERMINACIÓN DE ORIGEN (vigente), que es emitido por la Dirección General de Industrias</a:t>
            </a:r>
            <a:r>
              <a:rPr lang="es-PA" sz="3200" b="1" dirty="0"/>
              <a:t>.</a:t>
            </a:r>
          </a:p>
          <a:p>
            <a:pPr marL="0" indent="0" algn="just">
              <a:buNone/>
            </a:pPr>
            <a:endParaRPr lang="es-PA" sz="3200" dirty="0"/>
          </a:p>
          <a:p>
            <a:pPr marL="0" indent="0" algn="just">
              <a:buNone/>
            </a:pPr>
            <a:endParaRPr lang="es-PA" sz="3200" dirty="0"/>
          </a:p>
          <a:p>
            <a:pPr marL="0" indent="0" algn="just">
              <a:buNone/>
            </a:pPr>
            <a:endParaRPr lang="es-PA" sz="3200" dirty="0"/>
          </a:p>
          <a:p>
            <a:pPr marL="0" indent="0" algn="just">
              <a:buNone/>
            </a:pPr>
            <a:r>
              <a:rPr lang="es-PA" sz="3200" dirty="0"/>
              <a:t>La documentación debe ser entregada en la Ventanilla Única de Exportación que corresponda.</a:t>
            </a:r>
          </a:p>
          <a:p>
            <a:pPr algn="just"/>
            <a:endParaRPr lang="es-PA" sz="3200" dirty="0"/>
          </a:p>
          <a:p>
            <a:pPr algn="just"/>
            <a:endParaRPr lang="es-PA" sz="3200" dirty="0"/>
          </a:p>
          <a:p>
            <a:pPr marL="0" indent="0" algn="just">
              <a:buNone/>
            </a:pPr>
            <a:r>
              <a:rPr lang="es-PA" sz="3000" i="1" dirty="0"/>
              <a:t>Para mayor información escribir a </a:t>
            </a:r>
            <a:r>
              <a:rPr lang="es-PA" sz="3000" i="1" dirty="0">
                <a:hlinkClick r:id="rId2"/>
              </a:rPr>
              <a:t>vuce@mici.gob.pa</a:t>
            </a:r>
            <a:r>
              <a:rPr lang="es-PA" sz="3000" i="1" dirty="0"/>
              <a:t> o llamar al teléfono 506-5968</a:t>
            </a:r>
          </a:p>
        </p:txBody>
      </p:sp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A7B0404D-3556-64BF-BE3C-80990EF0FD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088" y="18288"/>
            <a:ext cx="3803912" cy="82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5472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525</Words>
  <Application>Microsoft Office PowerPoint</Application>
  <PresentationFormat>Panorámica</PresentationFormat>
  <Paragraphs>39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de Office</vt:lpstr>
      <vt:lpstr>Guía de llenado del formulario   FORMULARIO DE SOLICITUD PARA EL EXPORTADOR AUTORIZADO DE LOS DIFERENTES ACUERDOS Y TRATADOS COMERCIALES VIGENTES PARA LA REPUBLICA DE PANAMÁ (QUE ASÍ LO ESTABLEZCAN)</vt:lpstr>
      <vt:lpstr>Paso 1 </vt:lpstr>
      <vt:lpstr>Paso 2: </vt:lpstr>
      <vt:lpstr>Paso 3 </vt:lpstr>
      <vt:lpstr>Paso 4 </vt:lpstr>
      <vt:lpstr>Paso 5 </vt:lpstr>
      <vt:lpstr>Paso 6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Jerack Serrano</dc:creator>
  <cp:lastModifiedBy>Marianela Gómez</cp:lastModifiedBy>
  <cp:revision>16</cp:revision>
  <dcterms:created xsi:type="dcterms:W3CDTF">2024-08-29T15:05:40Z</dcterms:created>
  <dcterms:modified xsi:type="dcterms:W3CDTF">2026-03-18T19:24:58Z</dcterms:modified>
</cp:coreProperties>
</file>